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22" r:id="rId2"/>
    <p:sldMasterId id="2147483845" r:id="rId3"/>
  </p:sldMasterIdLst>
  <p:notesMasterIdLst>
    <p:notesMasterId r:id="rId20"/>
  </p:notesMasterIdLst>
  <p:handoutMasterIdLst>
    <p:handoutMasterId r:id="rId21"/>
  </p:handoutMasterIdLst>
  <p:sldIdLst>
    <p:sldId id="382" r:id="rId4"/>
    <p:sldId id="395" r:id="rId5"/>
    <p:sldId id="404" r:id="rId6"/>
    <p:sldId id="394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5" r:id="rId16"/>
    <p:sldId id="409" r:id="rId17"/>
    <p:sldId id="407" r:id="rId18"/>
    <p:sldId id="408" r:id="rId1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-FRANCOIS HATTE" initials="JH" lastIdx="2" clrIdx="0">
    <p:extLst>
      <p:ext uri="{19B8F6BF-5375-455C-9EA6-DF929625EA0E}">
        <p15:presenceInfo xmlns:p15="http://schemas.microsoft.com/office/powerpoint/2012/main" userId="S-1-5-21-1616320312-2655828719-4280963109-735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FF"/>
    <a:srgbClr val="FFFFFF"/>
    <a:srgbClr val="6D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444" y="78"/>
      </p:cViewPr>
      <p:guideLst>
        <p:guide orient="horz" pos="1484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2922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243CE-8211-4717-A019-2F2C38116C3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93A889-8BDD-4F1B-8E43-A0FAB3C7612D}">
      <dgm:prSet phldrT="[Texte]"/>
      <dgm:spPr>
        <a:solidFill>
          <a:schemeClr val="tx2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fr-FR" dirty="0" smtClean="0"/>
            <a:t>Pour qui?</a:t>
          </a:r>
          <a:endParaRPr lang="fr-FR" dirty="0"/>
        </a:p>
      </dgm:t>
    </dgm:pt>
    <dgm:pt modelId="{FACC3EA5-0EA0-428F-B4AA-00CC7FA4FA31}" type="parTrans" cxnId="{EFE5D18B-9C54-443D-B3FE-D56A1858D0A2}">
      <dgm:prSet/>
      <dgm:spPr/>
      <dgm:t>
        <a:bodyPr/>
        <a:lstStyle/>
        <a:p>
          <a:endParaRPr lang="fr-FR"/>
        </a:p>
      </dgm:t>
    </dgm:pt>
    <dgm:pt modelId="{F5BEA968-E4F5-45B5-91E6-0763ABC2632E}" type="sibTrans" cxnId="{EFE5D18B-9C54-443D-B3FE-D56A1858D0A2}">
      <dgm:prSet/>
      <dgm:spPr/>
      <dgm:t>
        <a:bodyPr/>
        <a:lstStyle/>
        <a:p>
          <a:endParaRPr lang="fr-FR"/>
        </a:p>
      </dgm:t>
    </dgm:pt>
    <dgm:pt modelId="{4EE26C5D-2BF0-4875-840C-AD216EF310DA}">
      <dgm:prSet phldrT="[Texte]"/>
      <dgm:spPr>
        <a:ln>
          <a:solidFill>
            <a:srgbClr val="002060"/>
          </a:solidFill>
        </a:ln>
      </dgm:spPr>
      <dgm:t>
        <a:bodyPr/>
        <a:lstStyle/>
        <a:p>
          <a:r>
            <a:rPr lang="fr-FR" dirty="0" smtClean="0"/>
            <a:t>Les 6 à 18 ans bénéficiaires de l’ARS*</a:t>
          </a:r>
          <a:endParaRPr lang="fr-FR" dirty="0"/>
        </a:p>
      </dgm:t>
    </dgm:pt>
    <dgm:pt modelId="{B34AC4FA-0D7A-457F-9000-137AF90BF230}" type="parTrans" cxnId="{CE472F79-82D1-4D40-B5E9-3280B041DA59}">
      <dgm:prSet/>
      <dgm:spPr/>
      <dgm:t>
        <a:bodyPr/>
        <a:lstStyle/>
        <a:p>
          <a:endParaRPr lang="fr-FR"/>
        </a:p>
      </dgm:t>
    </dgm:pt>
    <dgm:pt modelId="{01FBEA90-B5A8-4E57-A368-CF959683DFB1}" type="sibTrans" cxnId="{CE472F79-82D1-4D40-B5E9-3280B041DA59}">
      <dgm:prSet/>
      <dgm:spPr/>
      <dgm:t>
        <a:bodyPr/>
        <a:lstStyle/>
        <a:p>
          <a:endParaRPr lang="fr-FR"/>
        </a:p>
      </dgm:t>
    </dgm:pt>
    <dgm:pt modelId="{3323A243-527C-4F6C-BA78-CB7A32D0B8A6}">
      <dgm:prSet phldrT="[Texte]"/>
      <dgm:spPr>
        <a:ln>
          <a:solidFill>
            <a:srgbClr val="002060"/>
          </a:solidFill>
        </a:ln>
      </dgm:spPr>
      <dgm:t>
        <a:bodyPr/>
        <a:lstStyle/>
        <a:p>
          <a:r>
            <a:rPr lang="fr-FR" dirty="0" smtClean="0"/>
            <a:t>Les 16 à 30 ans bénéficiaires de l’AAH*</a:t>
          </a:r>
          <a:endParaRPr lang="fr-FR" dirty="0"/>
        </a:p>
      </dgm:t>
    </dgm:pt>
    <dgm:pt modelId="{B3A8B0AC-5AE7-42D7-AA3E-BBA0359AA488}" type="parTrans" cxnId="{2A4935EE-5585-4D2B-9780-294E818BFAC6}">
      <dgm:prSet/>
      <dgm:spPr/>
      <dgm:t>
        <a:bodyPr/>
        <a:lstStyle/>
        <a:p>
          <a:endParaRPr lang="fr-FR"/>
        </a:p>
      </dgm:t>
    </dgm:pt>
    <dgm:pt modelId="{975E4A76-2EE0-445B-9E7D-FB2BFB9CE24B}" type="sibTrans" cxnId="{2A4935EE-5585-4D2B-9780-294E818BFAC6}">
      <dgm:prSet/>
      <dgm:spPr/>
      <dgm:t>
        <a:bodyPr/>
        <a:lstStyle/>
        <a:p>
          <a:endParaRPr lang="fr-FR"/>
        </a:p>
      </dgm:t>
    </dgm:pt>
    <dgm:pt modelId="{463C2EDD-2FCA-46FB-B92E-BE0176DA5460}">
      <dgm:prSet phldrT="[Texte]"/>
      <dgm:spPr>
        <a:solidFill>
          <a:schemeClr val="tx2">
            <a:lumMod val="40000"/>
            <a:lumOff val="60000"/>
          </a:schemeClr>
        </a:solidFill>
        <a:ln>
          <a:solidFill>
            <a:srgbClr val="6D6DFF"/>
          </a:solidFill>
        </a:ln>
      </dgm:spPr>
      <dgm:t>
        <a:bodyPr/>
        <a:lstStyle/>
        <a:p>
          <a:r>
            <a:rPr lang="fr-FR" dirty="0" smtClean="0"/>
            <a:t>Où?</a:t>
          </a:r>
          <a:endParaRPr lang="fr-FR" dirty="0"/>
        </a:p>
      </dgm:t>
    </dgm:pt>
    <dgm:pt modelId="{3AFC9B7E-B3C7-4634-ACE8-44B73B55B2B3}" type="parTrans" cxnId="{15713097-8818-4CB9-94E6-D652D13CBC41}">
      <dgm:prSet/>
      <dgm:spPr/>
      <dgm:t>
        <a:bodyPr/>
        <a:lstStyle/>
        <a:p>
          <a:endParaRPr lang="fr-FR"/>
        </a:p>
      </dgm:t>
    </dgm:pt>
    <dgm:pt modelId="{6DEDE8A3-CF72-4C27-9AEB-67301D3E014A}" type="sibTrans" cxnId="{15713097-8818-4CB9-94E6-D652D13CBC41}">
      <dgm:prSet/>
      <dgm:spPr/>
      <dgm:t>
        <a:bodyPr/>
        <a:lstStyle/>
        <a:p>
          <a:endParaRPr lang="fr-FR"/>
        </a:p>
      </dgm:t>
    </dgm:pt>
    <dgm:pt modelId="{45BE247B-1F9F-44B8-A077-914BBBDC2CBB}">
      <dgm:prSet phldrT="[Texte]"/>
      <dgm:spPr>
        <a:ln>
          <a:solidFill>
            <a:srgbClr val="6D6DFF"/>
          </a:solidFill>
        </a:ln>
      </dgm:spPr>
      <dgm:t>
        <a:bodyPr/>
        <a:lstStyle/>
        <a:p>
          <a:r>
            <a:rPr lang="fr-FR" dirty="0" smtClean="0"/>
            <a:t>Les structures affiliées à l’une des fédérations sportives agréées par le ministère chargé des sports** </a:t>
          </a:r>
          <a:endParaRPr lang="fr-FR" dirty="0"/>
        </a:p>
      </dgm:t>
    </dgm:pt>
    <dgm:pt modelId="{40F2A3A2-3DEE-4B92-A66C-34C4AC8BCBC6}" type="parTrans" cxnId="{211F5BDA-7D4C-4952-A3B2-F1F790101313}">
      <dgm:prSet/>
      <dgm:spPr/>
      <dgm:t>
        <a:bodyPr/>
        <a:lstStyle/>
        <a:p>
          <a:endParaRPr lang="fr-FR"/>
        </a:p>
      </dgm:t>
    </dgm:pt>
    <dgm:pt modelId="{78A396ED-5746-47D5-ADEA-6C1AE2216CAC}" type="sibTrans" cxnId="{211F5BDA-7D4C-4952-A3B2-F1F790101313}">
      <dgm:prSet/>
      <dgm:spPr/>
      <dgm:t>
        <a:bodyPr/>
        <a:lstStyle/>
        <a:p>
          <a:endParaRPr lang="fr-FR"/>
        </a:p>
      </dgm:t>
    </dgm:pt>
    <dgm:pt modelId="{F71DC286-50EA-4D34-A60F-0575392E4B46}">
      <dgm:prSet phldrT="[Texte]"/>
      <dgm:spPr>
        <a:ln>
          <a:solidFill>
            <a:srgbClr val="6D6DFF"/>
          </a:solidFill>
        </a:ln>
      </dgm:spPr>
      <dgm:t>
        <a:bodyPr/>
        <a:lstStyle/>
        <a:p>
          <a:r>
            <a:rPr lang="fr-FR" dirty="0" smtClean="0"/>
            <a:t>Les associations sportives agréées Sport ou JEP**</a:t>
          </a:r>
          <a:endParaRPr lang="fr-FR" dirty="0"/>
        </a:p>
      </dgm:t>
    </dgm:pt>
    <dgm:pt modelId="{1AD7482B-EC95-4352-B8BF-330D898BF3ED}" type="parTrans" cxnId="{2FFFCADD-EDDE-4CA6-BF49-8E07736A439A}">
      <dgm:prSet/>
      <dgm:spPr/>
      <dgm:t>
        <a:bodyPr/>
        <a:lstStyle/>
        <a:p>
          <a:endParaRPr lang="fr-FR"/>
        </a:p>
      </dgm:t>
    </dgm:pt>
    <dgm:pt modelId="{41556895-ADF7-4DDC-B9C2-B7C6E77B65EF}" type="sibTrans" cxnId="{2FFFCADD-EDDE-4CA6-BF49-8E07736A439A}">
      <dgm:prSet/>
      <dgm:spPr/>
      <dgm:t>
        <a:bodyPr/>
        <a:lstStyle/>
        <a:p>
          <a:endParaRPr lang="fr-FR"/>
        </a:p>
      </dgm:t>
    </dgm:pt>
    <dgm:pt modelId="{C25AA8A0-6BD8-4416-9822-7552843B396E}">
      <dgm:prSet phldrT="[Texte]"/>
      <dgm:spPr>
        <a:solidFill>
          <a:schemeClr val="tx2">
            <a:lumMod val="20000"/>
            <a:lumOff val="80000"/>
          </a:schemeClr>
        </a:solidFill>
        <a:ln>
          <a:solidFill>
            <a:srgbClr val="B6B6FF"/>
          </a:solidFill>
        </a:ln>
      </dgm:spPr>
      <dgm:t>
        <a:bodyPr/>
        <a:lstStyle/>
        <a:p>
          <a:r>
            <a:rPr lang="fr-FR" dirty="0" smtClean="0"/>
            <a:t>Comment?</a:t>
          </a:r>
          <a:endParaRPr lang="fr-FR" dirty="0"/>
        </a:p>
      </dgm:t>
    </dgm:pt>
    <dgm:pt modelId="{F0030E46-B12C-484F-B5A2-DD3922664FE0}" type="parTrans" cxnId="{AA486709-E6DA-4FD3-8B69-622E27BCF4F2}">
      <dgm:prSet/>
      <dgm:spPr/>
      <dgm:t>
        <a:bodyPr/>
        <a:lstStyle/>
        <a:p>
          <a:endParaRPr lang="fr-FR"/>
        </a:p>
      </dgm:t>
    </dgm:pt>
    <dgm:pt modelId="{F90424E9-A29D-4EFE-8B2D-EA09CE1006BA}" type="sibTrans" cxnId="{AA486709-E6DA-4FD3-8B69-622E27BCF4F2}">
      <dgm:prSet/>
      <dgm:spPr/>
      <dgm:t>
        <a:bodyPr/>
        <a:lstStyle/>
        <a:p>
          <a:endParaRPr lang="fr-FR"/>
        </a:p>
      </dgm:t>
    </dgm:pt>
    <dgm:pt modelId="{C19234DC-F731-4CE5-B9B9-1F2322934ABF}">
      <dgm:prSet phldrT="[Texte]"/>
      <dgm:spPr>
        <a:ln>
          <a:solidFill>
            <a:srgbClr val="B6B6FF"/>
          </a:solidFill>
        </a:ln>
      </dgm:spPr>
      <dgm:t>
        <a:bodyPr/>
        <a:lstStyle/>
        <a:p>
          <a:r>
            <a:rPr lang="fr-FR" dirty="0" smtClean="0"/>
            <a:t>Le bénéficiaire présente son code Pass’sport dans le club de son choix</a:t>
          </a:r>
          <a:endParaRPr lang="fr-FR" dirty="0"/>
        </a:p>
      </dgm:t>
    </dgm:pt>
    <dgm:pt modelId="{608F6640-10B9-4FF7-9B28-F979014CA662}" type="parTrans" cxnId="{C3D73C32-7D11-46E0-90F4-1E27F4001967}">
      <dgm:prSet/>
      <dgm:spPr/>
      <dgm:t>
        <a:bodyPr/>
        <a:lstStyle/>
        <a:p>
          <a:endParaRPr lang="fr-FR"/>
        </a:p>
      </dgm:t>
    </dgm:pt>
    <dgm:pt modelId="{2C99B4D4-C745-42C2-8300-4D9927040CC1}" type="sibTrans" cxnId="{C3D73C32-7D11-46E0-90F4-1E27F4001967}">
      <dgm:prSet/>
      <dgm:spPr/>
      <dgm:t>
        <a:bodyPr/>
        <a:lstStyle/>
        <a:p>
          <a:endParaRPr lang="fr-FR"/>
        </a:p>
      </dgm:t>
    </dgm:pt>
    <dgm:pt modelId="{035DCE92-5653-49C4-AFCE-5DB3D5DDD021}">
      <dgm:prSet phldrT="[Texte]"/>
      <dgm:spPr>
        <a:ln>
          <a:solidFill>
            <a:srgbClr val="B6B6FF"/>
          </a:solidFill>
        </a:ln>
      </dgm:spPr>
      <dgm:t>
        <a:bodyPr/>
        <a:lstStyle/>
        <a:p>
          <a:r>
            <a:rPr lang="fr-FR" dirty="0" smtClean="0"/>
            <a:t>Le club sera directement remboursé par l’ASP</a:t>
          </a:r>
          <a:endParaRPr lang="fr-FR" dirty="0">
            <a:solidFill>
              <a:srgbClr val="FF0000"/>
            </a:solidFill>
          </a:endParaRPr>
        </a:p>
      </dgm:t>
    </dgm:pt>
    <dgm:pt modelId="{764A8B61-89AF-4599-AE8E-7BC3D8984B41}" type="parTrans" cxnId="{B572A407-5C7A-426F-8DB0-7ED44F7AADBC}">
      <dgm:prSet/>
      <dgm:spPr/>
      <dgm:t>
        <a:bodyPr/>
        <a:lstStyle/>
        <a:p>
          <a:endParaRPr lang="fr-FR"/>
        </a:p>
      </dgm:t>
    </dgm:pt>
    <dgm:pt modelId="{3EBBB6C6-5FE4-4F1E-92A3-E0936385BC39}" type="sibTrans" cxnId="{B572A407-5C7A-426F-8DB0-7ED44F7AADBC}">
      <dgm:prSet/>
      <dgm:spPr/>
      <dgm:t>
        <a:bodyPr/>
        <a:lstStyle/>
        <a:p>
          <a:endParaRPr lang="fr-FR"/>
        </a:p>
      </dgm:t>
    </dgm:pt>
    <dgm:pt modelId="{1F90D2D1-2FE1-4B41-8594-2DC4A0110FF2}">
      <dgm:prSet phldrT="[Texte]"/>
      <dgm:spPr>
        <a:ln>
          <a:solidFill>
            <a:srgbClr val="002060"/>
          </a:solidFill>
        </a:ln>
      </dgm:spPr>
      <dgm:t>
        <a:bodyPr/>
        <a:lstStyle/>
        <a:p>
          <a:r>
            <a:rPr lang="fr-FR" dirty="0" smtClean="0"/>
            <a:t>Les 6 à 20 ans bénéficiaires de l’AEEH*</a:t>
          </a:r>
          <a:endParaRPr lang="fr-FR" dirty="0"/>
        </a:p>
      </dgm:t>
    </dgm:pt>
    <dgm:pt modelId="{2EC713C3-329C-4B6F-824E-29575CB2BBEF}" type="parTrans" cxnId="{7F3E69E1-EE8D-4847-95F0-C6D36795EFF9}">
      <dgm:prSet/>
      <dgm:spPr/>
      <dgm:t>
        <a:bodyPr/>
        <a:lstStyle/>
        <a:p>
          <a:endParaRPr lang="fr-FR"/>
        </a:p>
      </dgm:t>
    </dgm:pt>
    <dgm:pt modelId="{83059154-5056-487A-93F0-463B4E569A93}" type="sibTrans" cxnId="{7F3E69E1-EE8D-4847-95F0-C6D36795EFF9}">
      <dgm:prSet/>
      <dgm:spPr/>
      <dgm:t>
        <a:bodyPr/>
        <a:lstStyle/>
        <a:p>
          <a:endParaRPr lang="fr-FR"/>
        </a:p>
      </dgm:t>
    </dgm:pt>
    <dgm:pt modelId="{89E362EB-DFEA-4DD9-8E37-74311CABDE67}">
      <dgm:prSet phldrT="[Texte]"/>
      <dgm:spPr>
        <a:ln>
          <a:solidFill>
            <a:srgbClr val="B6B6FF"/>
          </a:solidFill>
        </a:ln>
      </dgm:spPr>
      <dgm:t>
        <a:bodyPr/>
        <a:lstStyle/>
        <a:p>
          <a:r>
            <a:rPr lang="fr-FR" dirty="0" smtClean="0"/>
            <a:t>Le club enregistre ce code dans son compte </a:t>
          </a:r>
          <a:r>
            <a:rPr lang="fr-FR" dirty="0" err="1" smtClean="0"/>
            <a:t>asso</a:t>
          </a:r>
          <a:r>
            <a:rPr lang="fr-FR" dirty="0" smtClean="0"/>
            <a:t>, dans la rubrique « </a:t>
          </a:r>
          <a:r>
            <a:rPr lang="fr-FR" dirty="0" err="1" smtClean="0"/>
            <a:t>Pass'Sport</a:t>
          </a:r>
          <a:r>
            <a:rPr lang="fr-FR" dirty="0" smtClean="0"/>
            <a:t> » et applique la réduction de 50€ directement au jeune</a:t>
          </a:r>
          <a:endParaRPr lang="fr-FR" dirty="0"/>
        </a:p>
      </dgm:t>
    </dgm:pt>
    <dgm:pt modelId="{8C7A362C-C568-474B-A2F3-EE5DFC1C6722}" type="parTrans" cxnId="{95B2EDE9-1D67-41B4-B33D-C0C9774F0951}">
      <dgm:prSet/>
      <dgm:spPr/>
      <dgm:t>
        <a:bodyPr/>
        <a:lstStyle/>
        <a:p>
          <a:endParaRPr lang="fr-FR"/>
        </a:p>
      </dgm:t>
    </dgm:pt>
    <dgm:pt modelId="{6E1B4476-135A-4B04-BBF0-E847414A75E9}" type="sibTrans" cxnId="{95B2EDE9-1D67-41B4-B33D-C0C9774F0951}">
      <dgm:prSet/>
      <dgm:spPr/>
      <dgm:t>
        <a:bodyPr/>
        <a:lstStyle/>
        <a:p>
          <a:endParaRPr lang="fr-FR"/>
        </a:p>
      </dgm:t>
    </dgm:pt>
    <dgm:pt modelId="{177F2F12-BE2C-4D9B-9555-690DE0C8CD58}">
      <dgm:prSet phldrT="[Texte]"/>
      <dgm:spPr>
        <a:ln>
          <a:solidFill>
            <a:srgbClr val="002060"/>
          </a:solidFill>
        </a:ln>
      </dgm:spPr>
      <dgm:t>
        <a:bodyPr/>
        <a:lstStyle/>
        <a:p>
          <a:r>
            <a:rPr lang="fr-FR" dirty="0" smtClean="0"/>
            <a:t>Les étudiants ayant une bourse d’Etat de l’enseignement supérieur sur critères sociaux ou une bourse régionale aux formations sanitaires et sociales  </a:t>
          </a:r>
          <a:endParaRPr lang="fr-FR" dirty="0"/>
        </a:p>
      </dgm:t>
    </dgm:pt>
    <dgm:pt modelId="{92C1E4A8-0DDA-4DC9-B80A-75CE494D79DE}" type="parTrans" cxnId="{24AFC2F6-3B50-4AD5-BCC1-B946E8968D57}">
      <dgm:prSet/>
      <dgm:spPr/>
    </dgm:pt>
    <dgm:pt modelId="{7987301F-FA52-46EB-80EC-6488998CB5FA}" type="sibTrans" cxnId="{24AFC2F6-3B50-4AD5-BCC1-B946E8968D57}">
      <dgm:prSet/>
      <dgm:spPr/>
    </dgm:pt>
    <dgm:pt modelId="{0C68A6DD-B195-4786-B534-7D478ACE84D1}">
      <dgm:prSet phldrT="[Texte]"/>
      <dgm:spPr>
        <a:ln>
          <a:solidFill>
            <a:srgbClr val="6D6DFF"/>
          </a:solidFill>
        </a:ln>
      </dgm:spPr>
      <dgm:t>
        <a:bodyPr/>
        <a:lstStyle/>
        <a:p>
          <a:r>
            <a:rPr lang="fr-FR" dirty="0" smtClean="0"/>
            <a:t>Les structures du Loisir sportif marchand</a:t>
          </a:r>
          <a:endParaRPr lang="fr-FR" dirty="0"/>
        </a:p>
      </dgm:t>
    </dgm:pt>
    <dgm:pt modelId="{63060EEE-D09A-425B-B424-D59CB27C19CB}" type="parTrans" cxnId="{8B737FA6-7BF8-4786-8C2B-F3188A637D21}">
      <dgm:prSet/>
      <dgm:spPr/>
    </dgm:pt>
    <dgm:pt modelId="{913247A6-1394-4544-A76E-22DAD8D17A45}" type="sibTrans" cxnId="{8B737FA6-7BF8-4786-8C2B-F3188A637D21}">
      <dgm:prSet/>
      <dgm:spPr/>
    </dgm:pt>
    <dgm:pt modelId="{886E15D6-F5A0-44C2-9C67-ED893E5F60AE}" type="pres">
      <dgm:prSet presAssocID="{0B3243CE-8211-4717-A019-2F2C38116C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596147-9191-4702-BCB4-FFAAF081747B}" type="pres">
      <dgm:prSet presAssocID="{2993A889-8BDD-4F1B-8E43-A0FAB3C7612D}" presName="composite" presStyleCnt="0"/>
      <dgm:spPr/>
    </dgm:pt>
    <dgm:pt modelId="{55BC6B95-C5F7-43B2-AB19-34AE6C19F198}" type="pres">
      <dgm:prSet presAssocID="{2993A889-8BDD-4F1B-8E43-A0FAB3C7612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E5ABF9-2388-4027-9BD7-0C364E9BA714}" type="pres">
      <dgm:prSet presAssocID="{2993A889-8BDD-4F1B-8E43-A0FAB3C7612D}" presName="descendantText" presStyleLbl="alignAcc1" presStyleIdx="0" presStyleCnt="3" custLinFactNeighborX="1281" custLinFactNeighborY="15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A85A7B-D684-46B9-A96C-7828AD4C410C}" type="pres">
      <dgm:prSet presAssocID="{F5BEA968-E4F5-45B5-91E6-0763ABC2632E}" presName="sp" presStyleCnt="0"/>
      <dgm:spPr/>
    </dgm:pt>
    <dgm:pt modelId="{B432AECD-CD24-4310-B5E8-81ABD103648E}" type="pres">
      <dgm:prSet presAssocID="{463C2EDD-2FCA-46FB-B92E-BE0176DA5460}" presName="composite" presStyleCnt="0"/>
      <dgm:spPr/>
    </dgm:pt>
    <dgm:pt modelId="{72BA4AB2-0C12-437D-8722-70B3BC994155}" type="pres">
      <dgm:prSet presAssocID="{463C2EDD-2FCA-46FB-B92E-BE0176DA54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A50CEF-770D-40CC-B666-C06FCC7A2742}" type="pres">
      <dgm:prSet presAssocID="{463C2EDD-2FCA-46FB-B92E-BE0176DA54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C2B6A6-348B-4D65-9648-72E0CEB6522B}" type="pres">
      <dgm:prSet presAssocID="{6DEDE8A3-CF72-4C27-9AEB-67301D3E014A}" presName="sp" presStyleCnt="0"/>
      <dgm:spPr/>
    </dgm:pt>
    <dgm:pt modelId="{EE17AD58-7E5A-4E2A-8A72-4AF4CFA36E58}" type="pres">
      <dgm:prSet presAssocID="{C25AA8A0-6BD8-4416-9822-7552843B396E}" presName="composite" presStyleCnt="0"/>
      <dgm:spPr/>
    </dgm:pt>
    <dgm:pt modelId="{5EFA863B-CB5E-4B26-B7F6-51F44EC27D3D}" type="pres">
      <dgm:prSet presAssocID="{C25AA8A0-6BD8-4416-9822-7552843B396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619ED0-9FE9-473A-88BD-4DFAC1D6BDE5}" type="pres">
      <dgm:prSet presAssocID="{C25AA8A0-6BD8-4416-9822-7552843B396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6EC6E59-ED27-420A-B3B1-C32D84D424F0}" type="presOf" srcId="{463C2EDD-2FCA-46FB-B92E-BE0176DA5460}" destId="{72BA4AB2-0C12-437D-8722-70B3BC994155}" srcOrd="0" destOrd="0" presId="urn:microsoft.com/office/officeart/2005/8/layout/chevron2"/>
    <dgm:cxn modelId="{2A4935EE-5585-4D2B-9780-294E818BFAC6}" srcId="{2993A889-8BDD-4F1B-8E43-A0FAB3C7612D}" destId="{3323A243-527C-4F6C-BA78-CB7A32D0B8A6}" srcOrd="2" destOrd="0" parTransId="{B3A8B0AC-5AE7-42D7-AA3E-BBA0359AA488}" sibTransId="{975E4A76-2EE0-445B-9E7D-FB2BFB9CE24B}"/>
    <dgm:cxn modelId="{2A9B7801-CDF3-4EE8-8F93-8958956C6C62}" type="presOf" srcId="{45BE247B-1F9F-44B8-A077-914BBBDC2CBB}" destId="{71A50CEF-770D-40CC-B666-C06FCC7A2742}" srcOrd="0" destOrd="0" presId="urn:microsoft.com/office/officeart/2005/8/layout/chevron2"/>
    <dgm:cxn modelId="{C3D73C32-7D11-46E0-90F4-1E27F4001967}" srcId="{C25AA8A0-6BD8-4416-9822-7552843B396E}" destId="{C19234DC-F731-4CE5-B9B9-1F2322934ABF}" srcOrd="0" destOrd="0" parTransId="{608F6640-10B9-4FF7-9B28-F979014CA662}" sibTransId="{2C99B4D4-C745-42C2-8300-4D9927040CC1}"/>
    <dgm:cxn modelId="{95B2EDE9-1D67-41B4-B33D-C0C9774F0951}" srcId="{C25AA8A0-6BD8-4416-9822-7552843B396E}" destId="{89E362EB-DFEA-4DD9-8E37-74311CABDE67}" srcOrd="1" destOrd="0" parTransId="{8C7A362C-C568-474B-A2F3-EE5DFC1C6722}" sibTransId="{6E1B4476-135A-4B04-BBF0-E847414A75E9}"/>
    <dgm:cxn modelId="{7731F9E9-ECFC-4120-B359-AA901CEF055D}" type="presOf" srcId="{1F90D2D1-2FE1-4B41-8594-2DC4A0110FF2}" destId="{41E5ABF9-2388-4027-9BD7-0C364E9BA714}" srcOrd="0" destOrd="1" presId="urn:microsoft.com/office/officeart/2005/8/layout/chevron2"/>
    <dgm:cxn modelId="{029BE34C-D2AF-495C-AECA-EAA5A2165276}" type="presOf" srcId="{3323A243-527C-4F6C-BA78-CB7A32D0B8A6}" destId="{41E5ABF9-2388-4027-9BD7-0C364E9BA714}" srcOrd="0" destOrd="2" presId="urn:microsoft.com/office/officeart/2005/8/layout/chevron2"/>
    <dgm:cxn modelId="{24AFC2F6-3B50-4AD5-BCC1-B946E8968D57}" srcId="{2993A889-8BDD-4F1B-8E43-A0FAB3C7612D}" destId="{177F2F12-BE2C-4D9B-9555-690DE0C8CD58}" srcOrd="3" destOrd="0" parTransId="{92C1E4A8-0DDA-4DC9-B80A-75CE494D79DE}" sibTransId="{7987301F-FA52-46EB-80EC-6488998CB5FA}"/>
    <dgm:cxn modelId="{D69665A7-32A2-4849-9CDB-A3B13E9234A7}" type="presOf" srcId="{C25AA8A0-6BD8-4416-9822-7552843B396E}" destId="{5EFA863B-CB5E-4B26-B7F6-51F44EC27D3D}" srcOrd="0" destOrd="0" presId="urn:microsoft.com/office/officeart/2005/8/layout/chevron2"/>
    <dgm:cxn modelId="{EFE5D18B-9C54-443D-B3FE-D56A1858D0A2}" srcId="{0B3243CE-8211-4717-A019-2F2C38116C30}" destId="{2993A889-8BDD-4F1B-8E43-A0FAB3C7612D}" srcOrd="0" destOrd="0" parTransId="{FACC3EA5-0EA0-428F-B4AA-00CC7FA4FA31}" sibTransId="{F5BEA968-E4F5-45B5-91E6-0763ABC2632E}"/>
    <dgm:cxn modelId="{B2D7533C-D787-4400-9E2C-BF39978850BD}" type="presOf" srcId="{035DCE92-5653-49C4-AFCE-5DB3D5DDD021}" destId="{E3619ED0-9FE9-473A-88BD-4DFAC1D6BDE5}" srcOrd="0" destOrd="2" presId="urn:microsoft.com/office/officeart/2005/8/layout/chevron2"/>
    <dgm:cxn modelId="{B572A407-5C7A-426F-8DB0-7ED44F7AADBC}" srcId="{C25AA8A0-6BD8-4416-9822-7552843B396E}" destId="{035DCE92-5653-49C4-AFCE-5DB3D5DDD021}" srcOrd="2" destOrd="0" parTransId="{764A8B61-89AF-4599-AE8E-7BC3D8984B41}" sibTransId="{3EBBB6C6-5FE4-4F1E-92A3-E0936385BC39}"/>
    <dgm:cxn modelId="{7F3E69E1-EE8D-4847-95F0-C6D36795EFF9}" srcId="{2993A889-8BDD-4F1B-8E43-A0FAB3C7612D}" destId="{1F90D2D1-2FE1-4B41-8594-2DC4A0110FF2}" srcOrd="1" destOrd="0" parTransId="{2EC713C3-329C-4B6F-824E-29575CB2BBEF}" sibTransId="{83059154-5056-487A-93F0-463B4E569A93}"/>
    <dgm:cxn modelId="{AA486709-E6DA-4FD3-8B69-622E27BCF4F2}" srcId="{0B3243CE-8211-4717-A019-2F2C38116C30}" destId="{C25AA8A0-6BD8-4416-9822-7552843B396E}" srcOrd="2" destOrd="0" parTransId="{F0030E46-B12C-484F-B5A2-DD3922664FE0}" sibTransId="{F90424E9-A29D-4EFE-8B2D-EA09CE1006BA}"/>
    <dgm:cxn modelId="{19722EA2-2AE6-471D-86B0-6930A7B799AC}" type="presOf" srcId="{0C68A6DD-B195-4786-B534-7D478ACE84D1}" destId="{71A50CEF-770D-40CC-B666-C06FCC7A2742}" srcOrd="0" destOrd="2" presId="urn:microsoft.com/office/officeart/2005/8/layout/chevron2"/>
    <dgm:cxn modelId="{211F5BDA-7D4C-4952-A3B2-F1F790101313}" srcId="{463C2EDD-2FCA-46FB-B92E-BE0176DA5460}" destId="{45BE247B-1F9F-44B8-A077-914BBBDC2CBB}" srcOrd="0" destOrd="0" parTransId="{40F2A3A2-3DEE-4B92-A66C-34C4AC8BCBC6}" sibTransId="{78A396ED-5746-47D5-ADEA-6C1AE2216CAC}"/>
    <dgm:cxn modelId="{2FFFCADD-EDDE-4CA6-BF49-8E07736A439A}" srcId="{463C2EDD-2FCA-46FB-B92E-BE0176DA5460}" destId="{F71DC286-50EA-4D34-A60F-0575392E4B46}" srcOrd="1" destOrd="0" parTransId="{1AD7482B-EC95-4352-B8BF-330D898BF3ED}" sibTransId="{41556895-ADF7-4DDC-B9C2-B7C6E77B65EF}"/>
    <dgm:cxn modelId="{8B737FA6-7BF8-4786-8C2B-F3188A637D21}" srcId="{463C2EDD-2FCA-46FB-B92E-BE0176DA5460}" destId="{0C68A6DD-B195-4786-B534-7D478ACE84D1}" srcOrd="2" destOrd="0" parTransId="{63060EEE-D09A-425B-B424-D59CB27C19CB}" sibTransId="{913247A6-1394-4544-A76E-22DAD8D17A45}"/>
    <dgm:cxn modelId="{C18108AF-6755-4E71-85EE-A75BF8284370}" type="presOf" srcId="{89E362EB-DFEA-4DD9-8E37-74311CABDE67}" destId="{E3619ED0-9FE9-473A-88BD-4DFAC1D6BDE5}" srcOrd="0" destOrd="1" presId="urn:microsoft.com/office/officeart/2005/8/layout/chevron2"/>
    <dgm:cxn modelId="{9197FF70-7DE7-49D3-834D-456977081685}" type="presOf" srcId="{F71DC286-50EA-4D34-A60F-0575392E4B46}" destId="{71A50CEF-770D-40CC-B666-C06FCC7A2742}" srcOrd="0" destOrd="1" presId="urn:microsoft.com/office/officeart/2005/8/layout/chevron2"/>
    <dgm:cxn modelId="{15713097-8818-4CB9-94E6-D652D13CBC41}" srcId="{0B3243CE-8211-4717-A019-2F2C38116C30}" destId="{463C2EDD-2FCA-46FB-B92E-BE0176DA5460}" srcOrd="1" destOrd="0" parTransId="{3AFC9B7E-B3C7-4634-ACE8-44B73B55B2B3}" sibTransId="{6DEDE8A3-CF72-4C27-9AEB-67301D3E014A}"/>
    <dgm:cxn modelId="{A4BD1BDA-ACE7-42F5-BFF4-682F80FF6288}" type="presOf" srcId="{177F2F12-BE2C-4D9B-9555-690DE0C8CD58}" destId="{41E5ABF9-2388-4027-9BD7-0C364E9BA714}" srcOrd="0" destOrd="3" presId="urn:microsoft.com/office/officeart/2005/8/layout/chevron2"/>
    <dgm:cxn modelId="{CE472F79-82D1-4D40-B5E9-3280B041DA59}" srcId="{2993A889-8BDD-4F1B-8E43-A0FAB3C7612D}" destId="{4EE26C5D-2BF0-4875-840C-AD216EF310DA}" srcOrd="0" destOrd="0" parTransId="{B34AC4FA-0D7A-457F-9000-137AF90BF230}" sibTransId="{01FBEA90-B5A8-4E57-A368-CF959683DFB1}"/>
    <dgm:cxn modelId="{5390AFDB-7193-4907-BD86-A40095E0ED7E}" type="presOf" srcId="{2993A889-8BDD-4F1B-8E43-A0FAB3C7612D}" destId="{55BC6B95-C5F7-43B2-AB19-34AE6C19F198}" srcOrd="0" destOrd="0" presId="urn:microsoft.com/office/officeart/2005/8/layout/chevron2"/>
    <dgm:cxn modelId="{9EB810D5-A4EC-47BF-BFA6-B699C81B6985}" type="presOf" srcId="{4EE26C5D-2BF0-4875-840C-AD216EF310DA}" destId="{41E5ABF9-2388-4027-9BD7-0C364E9BA714}" srcOrd="0" destOrd="0" presId="urn:microsoft.com/office/officeart/2005/8/layout/chevron2"/>
    <dgm:cxn modelId="{BFCDA42D-D8BB-4522-ACC3-DD4CD4020419}" type="presOf" srcId="{C19234DC-F731-4CE5-B9B9-1F2322934ABF}" destId="{E3619ED0-9FE9-473A-88BD-4DFAC1D6BDE5}" srcOrd="0" destOrd="0" presId="urn:microsoft.com/office/officeart/2005/8/layout/chevron2"/>
    <dgm:cxn modelId="{B2B11921-711E-42A0-A439-C281CD80F9D1}" type="presOf" srcId="{0B3243CE-8211-4717-A019-2F2C38116C30}" destId="{886E15D6-F5A0-44C2-9C67-ED893E5F60AE}" srcOrd="0" destOrd="0" presId="urn:microsoft.com/office/officeart/2005/8/layout/chevron2"/>
    <dgm:cxn modelId="{7A90878D-1484-4446-9293-6001BABB3B3E}" type="presParOf" srcId="{886E15D6-F5A0-44C2-9C67-ED893E5F60AE}" destId="{71596147-9191-4702-BCB4-FFAAF081747B}" srcOrd="0" destOrd="0" presId="urn:microsoft.com/office/officeart/2005/8/layout/chevron2"/>
    <dgm:cxn modelId="{A0676C3D-00AB-4E8A-A851-DCBE512A9037}" type="presParOf" srcId="{71596147-9191-4702-BCB4-FFAAF081747B}" destId="{55BC6B95-C5F7-43B2-AB19-34AE6C19F198}" srcOrd="0" destOrd="0" presId="urn:microsoft.com/office/officeart/2005/8/layout/chevron2"/>
    <dgm:cxn modelId="{BD62C9D8-0AF0-43FA-8F78-86650FA5B58B}" type="presParOf" srcId="{71596147-9191-4702-BCB4-FFAAF081747B}" destId="{41E5ABF9-2388-4027-9BD7-0C364E9BA714}" srcOrd="1" destOrd="0" presId="urn:microsoft.com/office/officeart/2005/8/layout/chevron2"/>
    <dgm:cxn modelId="{6B4021B0-0AD8-4304-843E-15EEC89702A8}" type="presParOf" srcId="{886E15D6-F5A0-44C2-9C67-ED893E5F60AE}" destId="{F4A85A7B-D684-46B9-A96C-7828AD4C410C}" srcOrd="1" destOrd="0" presId="urn:microsoft.com/office/officeart/2005/8/layout/chevron2"/>
    <dgm:cxn modelId="{C4D2149D-0473-4831-8C51-05D397CF0987}" type="presParOf" srcId="{886E15D6-F5A0-44C2-9C67-ED893E5F60AE}" destId="{B432AECD-CD24-4310-B5E8-81ABD103648E}" srcOrd="2" destOrd="0" presId="urn:microsoft.com/office/officeart/2005/8/layout/chevron2"/>
    <dgm:cxn modelId="{388F3960-C2C8-44CA-AB3A-92A643A3EF25}" type="presParOf" srcId="{B432AECD-CD24-4310-B5E8-81ABD103648E}" destId="{72BA4AB2-0C12-437D-8722-70B3BC994155}" srcOrd="0" destOrd="0" presId="urn:microsoft.com/office/officeart/2005/8/layout/chevron2"/>
    <dgm:cxn modelId="{B8908170-8C32-48C2-8F6D-F5F64D625B05}" type="presParOf" srcId="{B432AECD-CD24-4310-B5E8-81ABD103648E}" destId="{71A50CEF-770D-40CC-B666-C06FCC7A2742}" srcOrd="1" destOrd="0" presId="urn:microsoft.com/office/officeart/2005/8/layout/chevron2"/>
    <dgm:cxn modelId="{37F3D878-EE0A-4E9F-965D-C4EE95FE49D3}" type="presParOf" srcId="{886E15D6-F5A0-44C2-9C67-ED893E5F60AE}" destId="{D3C2B6A6-348B-4D65-9648-72E0CEB6522B}" srcOrd="3" destOrd="0" presId="urn:microsoft.com/office/officeart/2005/8/layout/chevron2"/>
    <dgm:cxn modelId="{FCB4356A-B121-495C-A671-99A06DAB1F77}" type="presParOf" srcId="{886E15D6-F5A0-44C2-9C67-ED893E5F60AE}" destId="{EE17AD58-7E5A-4E2A-8A72-4AF4CFA36E58}" srcOrd="4" destOrd="0" presId="urn:microsoft.com/office/officeart/2005/8/layout/chevron2"/>
    <dgm:cxn modelId="{240462E8-BE9E-42A5-ADAA-DE99E06067E9}" type="presParOf" srcId="{EE17AD58-7E5A-4E2A-8A72-4AF4CFA36E58}" destId="{5EFA863B-CB5E-4B26-B7F6-51F44EC27D3D}" srcOrd="0" destOrd="0" presId="urn:microsoft.com/office/officeart/2005/8/layout/chevron2"/>
    <dgm:cxn modelId="{ABE87AF7-5E7B-4AD3-90D5-4EF2C4B16262}" type="presParOf" srcId="{EE17AD58-7E5A-4E2A-8A72-4AF4CFA36E58}" destId="{E3619ED0-9FE9-473A-88BD-4DFAC1D6BDE5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48E07-0E8C-479D-A63A-EFC619ACDC5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CECCD17-2B54-4C23-BB49-0FC200FA7EB1}">
      <dgm:prSet custT="1"/>
      <dgm:spPr/>
      <dgm:t>
        <a:bodyPr/>
        <a:lstStyle/>
        <a:p>
          <a:pPr algn="ctr" rtl="0"/>
          <a:r>
            <a:rPr lang="fr-FR" sz="1200" b="0" dirty="0" smtClean="0"/>
            <a:t>Tous les 15 du mois une vague de remboursement sera déclenchée par le ministère sur les dossiers vérifiés par les services instructeurs (</a:t>
          </a:r>
          <a:r>
            <a:rPr lang="fr-FR" sz="1200" b="0" dirty="0" err="1" smtClean="0"/>
            <a:t>RIB+Affiliation</a:t>
          </a:r>
          <a:r>
            <a:rPr lang="fr-FR" sz="1200" b="0" dirty="0" smtClean="0"/>
            <a:t>)..</a:t>
          </a:r>
          <a:endParaRPr lang="fr-FR" sz="1200" dirty="0"/>
        </a:p>
      </dgm:t>
    </dgm:pt>
    <dgm:pt modelId="{E94793D2-8B99-48FC-901A-818D3BCDFC56}" type="parTrans" cxnId="{50EA1DE3-9EDA-40EF-B676-02F8A0C733F0}">
      <dgm:prSet/>
      <dgm:spPr/>
      <dgm:t>
        <a:bodyPr/>
        <a:lstStyle/>
        <a:p>
          <a:pPr algn="ctr"/>
          <a:endParaRPr lang="fr-FR" sz="1200"/>
        </a:p>
      </dgm:t>
    </dgm:pt>
    <dgm:pt modelId="{FA9401D8-B5CA-499C-97D7-2F07D6EC6605}" type="sibTrans" cxnId="{50EA1DE3-9EDA-40EF-B676-02F8A0C733F0}">
      <dgm:prSet/>
      <dgm:spPr/>
      <dgm:t>
        <a:bodyPr/>
        <a:lstStyle/>
        <a:p>
          <a:pPr algn="ctr"/>
          <a:endParaRPr lang="fr-FR" sz="1200"/>
        </a:p>
      </dgm:t>
    </dgm:pt>
    <dgm:pt modelId="{28B683AB-4784-40EE-AD33-83E5CCD162D1}">
      <dgm:prSet custT="1"/>
      <dgm:spPr/>
      <dgm:t>
        <a:bodyPr/>
        <a:lstStyle/>
        <a:p>
          <a:pPr algn="ctr" rtl="0"/>
          <a:r>
            <a:rPr lang="fr-FR" sz="1200" b="0" dirty="0" smtClean="0">
              <a:solidFill>
                <a:schemeClr val="bg2"/>
              </a:solidFill>
            </a:rPr>
            <a:t>L’absence de l’attestation d’affiliation valide ou un RIB erroné retardera la validation du dossier.</a:t>
          </a:r>
          <a:endParaRPr lang="fr-FR" sz="1200" dirty="0">
            <a:solidFill>
              <a:schemeClr val="bg2"/>
            </a:solidFill>
          </a:endParaRPr>
        </a:p>
      </dgm:t>
    </dgm:pt>
    <dgm:pt modelId="{7EE06FCC-710D-4A42-BF4F-3CDC93F10317}" type="parTrans" cxnId="{7DD25113-621D-463E-9923-4D41C9E0371D}">
      <dgm:prSet/>
      <dgm:spPr/>
      <dgm:t>
        <a:bodyPr/>
        <a:lstStyle/>
        <a:p>
          <a:pPr algn="ctr"/>
          <a:endParaRPr lang="fr-FR" sz="1200"/>
        </a:p>
      </dgm:t>
    </dgm:pt>
    <dgm:pt modelId="{683E8B60-ED1F-4F35-97D0-49A57F798FCF}" type="sibTrans" cxnId="{7DD25113-621D-463E-9923-4D41C9E0371D}">
      <dgm:prSet/>
      <dgm:spPr/>
      <dgm:t>
        <a:bodyPr/>
        <a:lstStyle/>
        <a:p>
          <a:pPr algn="ctr"/>
          <a:endParaRPr lang="fr-FR" sz="1200"/>
        </a:p>
      </dgm:t>
    </dgm:pt>
    <dgm:pt modelId="{49B2D560-EBDA-4D4F-85C4-68A6FF9D3762}">
      <dgm:prSet custT="1"/>
      <dgm:spPr/>
      <dgm:t>
        <a:bodyPr/>
        <a:lstStyle/>
        <a:p>
          <a:pPr algn="ctr" rtl="0"/>
          <a:r>
            <a:rPr lang="fr-FR" sz="1200" b="0" dirty="0" smtClean="0"/>
            <a:t>Le paiement intervient à la fin du mois N ou début mois N+1 (sauf anomalie de RIB).</a:t>
          </a:r>
          <a:endParaRPr lang="fr-FR" sz="1200" dirty="0"/>
        </a:p>
      </dgm:t>
    </dgm:pt>
    <dgm:pt modelId="{BEDDFD9E-A9E3-45AB-B8EB-941A1C70CD7A}" type="parTrans" cxnId="{45AA7310-68A7-4E91-ACA3-5A74BA350EB3}">
      <dgm:prSet/>
      <dgm:spPr/>
      <dgm:t>
        <a:bodyPr/>
        <a:lstStyle/>
        <a:p>
          <a:pPr algn="ctr"/>
          <a:endParaRPr lang="fr-FR" sz="1200"/>
        </a:p>
      </dgm:t>
    </dgm:pt>
    <dgm:pt modelId="{1E958E5E-E752-4398-A285-C05ACBC10B53}" type="sibTrans" cxnId="{45AA7310-68A7-4E91-ACA3-5A74BA350EB3}">
      <dgm:prSet/>
      <dgm:spPr/>
      <dgm:t>
        <a:bodyPr/>
        <a:lstStyle/>
        <a:p>
          <a:pPr algn="ctr"/>
          <a:endParaRPr lang="fr-FR" sz="1200"/>
        </a:p>
      </dgm:t>
    </dgm:pt>
    <dgm:pt modelId="{2F2D3ABB-8060-4984-84BB-FD3997277D96}">
      <dgm:prSet custT="1"/>
      <dgm:spPr/>
      <dgm:t>
        <a:bodyPr/>
        <a:lstStyle/>
        <a:p>
          <a:pPr algn="ctr" rtl="0"/>
          <a:r>
            <a:rPr lang="fr-FR" sz="1200" b="0" dirty="0" smtClean="0"/>
            <a:t>La demande de remboursement sera transmise automatiquement en vue du remboursement.</a:t>
          </a:r>
        </a:p>
      </dgm:t>
    </dgm:pt>
    <dgm:pt modelId="{F0D40C2D-D2DA-4683-AC8A-37416E81BD71}" type="parTrans" cxnId="{83E068A3-EDD7-48D7-9912-7A1342B376FC}">
      <dgm:prSet/>
      <dgm:spPr/>
      <dgm:t>
        <a:bodyPr/>
        <a:lstStyle/>
        <a:p>
          <a:pPr algn="ctr"/>
          <a:endParaRPr lang="fr-FR" sz="1200"/>
        </a:p>
      </dgm:t>
    </dgm:pt>
    <dgm:pt modelId="{E1DDB052-1223-4492-B9F5-BCAA81F5E440}" type="sibTrans" cxnId="{83E068A3-EDD7-48D7-9912-7A1342B376FC}">
      <dgm:prSet/>
      <dgm:spPr/>
      <dgm:t>
        <a:bodyPr/>
        <a:lstStyle/>
        <a:p>
          <a:pPr algn="ctr"/>
          <a:endParaRPr lang="fr-FR" sz="1200"/>
        </a:p>
      </dgm:t>
    </dgm:pt>
    <dgm:pt modelId="{66E64D40-AB67-486A-B1A4-3A9693D2897A}" type="pres">
      <dgm:prSet presAssocID="{32448E07-0E8C-479D-A63A-EFC619ACDC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01DC07-25AF-4FEC-9910-4D5086965174}" type="pres">
      <dgm:prSet presAssocID="{7CECCD17-2B54-4C23-BB49-0FC200FA7EB1}" presName="node" presStyleLbl="node1" presStyleIdx="0" presStyleCnt="4" custScaleX="2375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3A1FA4-54A4-4ABB-9132-26C8E32C90BF}" type="pres">
      <dgm:prSet presAssocID="{7CECCD17-2B54-4C23-BB49-0FC200FA7EB1}" presName="spNode" presStyleCnt="0"/>
      <dgm:spPr/>
    </dgm:pt>
    <dgm:pt modelId="{655CA3C1-6F53-4330-AD27-595919EBBD08}" type="pres">
      <dgm:prSet presAssocID="{FA9401D8-B5CA-499C-97D7-2F07D6EC6605}" presName="sibTrans" presStyleLbl="sibTrans1D1" presStyleIdx="0" presStyleCnt="4"/>
      <dgm:spPr/>
      <dgm:t>
        <a:bodyPr/>
        <a:lstStyle/>
        <a:p>
          <a:endParaRPr lang="fr-FR"/>
        </a:p>
      </dgm:t>
    </dgm:pt>
    <dgm:pt modelId="{9EF7CBA2-C278-47E7-BCFC-AB70BDCF4D9C}" type="pres">
      <dgm:prSet presAssocID="{28B683AB-4784-40EE-AD33-83E5CCD162D1}" presName="node" presStyleLbl="node1" presStyleIdx="1" presStyleCnt="4" custScaleX="1614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216B77-87FD-4C7A-8A9F-99EBB0C13D60}" type="pres">
      <dgm:prSet presAssocID="{28B683AB-4784-40EE-AD33-83E5CCD162D1}" presName="spNode" presStyleCnt="0"/>
      <dgm:spPr/>
    </dgm:pt>
    <dgm:pt modelId="{A05F5501-9B90-4EF3-8D95-A0B18220A0AA}" type="pres">
      <dgm:prSet presAssocID="{683E8B60-ED1F-4F35-97D0-49A57F798FCF}" presName="sibTrans" presStyleLbl="sibTrans1D1" presStyleIdx="1" presStyleCnt="4"/>
      <dgm:spPr/>
      <dgm:t>
        <a:bodyPr/>
        <a:lstStyle/>
        <a:p>
          <a:endParaRPr lang="fr-FR"/>
        </a:p>
      </dgm:t>
    </dgm:pt>
    <dgm:pt modelId="{B02CD67D-7A2D-47E1-817B-29A0A278D37B}" type="pres">
      <dgm:prSet presAssocID="{49B2D560-EBDA-4D4F-85C4-68A6FF9D3762}" presName="node" presStyleLbl="node1" presStyleIdx="2" presStyleCnt="4" custScaleX="1457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1738B7-810A-48F6-A92F-9F26113BC6D9}" type="pres">
      <dgm:prSet presAssocID="{49B2D560-EBDA-4D4F-85C4-68A6FF9D3762}" presName="spNode" presStyleCnt="0"/>
      <dgm:spPr/>
    </dgm:pt>
    <dgm:pt modelId="{D0DF5424-988F-4652-9095-F02D0A7336FB}" type="pres">
      <dgm:prSet presAssocID="{1E958E5E-E752-4398-A285-C05ACBC10B53}" presName="sibTrans" presStyleLbl="sibTrans1D1" presStyleIdx="2" presStyleCnt="4"/>
      <dgm:spPr/>
      <dgm:t>
        <a:bodyPr/>
        <a:lstStyle/>
        <a:p>
          <a:endParaRPr lang="fr-FR"/>
        </a:p>
      </dgm:t>
    </dgm:pt>
    <dgm:pt modelId="{DF417A6A-A732-4FA5-880A-9DBFDE6E3EA6}" type="pres">
      <dgm:prSet presAssocID="{2F2D3ABB-8060-4984-84BB-FD3997277D96}" presName="node" presStyleLbl="node1" presStyleIdx="3" presStyleCnt="4" custScaleX="1741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CDCF92-B88B-43CB-8358-BEC577B082BD}" type="pres">
      <dgm:prSet presAssocID="{2F2D3ABB-8060-4984-84BB-FD3997277D96}" presName="spNode" presStyleCnt="0"/>
      <dgm:spPr/>
    </dgm:pt>
    <dgm:pt modelId="{D93E1C37-0EC7-47B6-BF75-69FD6119718D}" type="pres">
      <dgm:prSet presAssocID="{E1DDB052-1223-4492-B9F5-BCAA81F5E440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45AA7310-68A7-4E91-ACA3-5A74BA350EB3}" srcId="{32448E07-0E8C-479D-A63A-EFC619ACDC58}" destId="{49B2D560-EBDA-4D4F-85C4-68A6FF9D3762}" srcOrd="2" destOrd="0" parTransId="{BEDDFD9E-A9E3-45AB-B8EB-941A1C70CD7A}" sibTransId="{1E958E5E-E752-4398-A285-C05ACBC10B53}"/>
    <dgm:cxn modelId="{E8E9A811-E5AB-4DAD-9AD5-2DCBC0D9F749}" type="presOf" srcId="{E1DDB052-1223-4492-B9F5-BCAA81F5E440}" destId="{D93E1C37-0EC7-47B6-BF75-69FD6119718D}" srcOrd="0" destOrd="0" presId="urn:microsoft.com/office/officeart/2005/8/layout/cycle5"/>
    <dgm:cxn modelId="{57C36528-C861-4E27-AB3A-6226ECDD7F5F}" type="presOf" srcId="{7CECCD17-2B54-4C23-BB49-0FC200FA7EB1}" destId="{FB01DC07-25AF-4FEC-9910-4D5086965174}" srcOrd="0" destOrd="0" presId="urn:microsoft.com/office/officeart/2005/8/layout/cycle5"/>
    <dgm:cxn modelId="{83E068A3-EDD7-48D7-9912-7A1342B376FC}" srcId="{32448E07-0E8C-479D-A63A-EFC619ACDC58}" destId="{2F2D3ABB-8060-4984-84BB-FD3997277D96}" srcOrd="3" destOrd="0" parTransId="{F0D40C2D-D2DA-4683-AC8A-37416E81BD71}" sibTransId="{E1DDB052-1223-4492-B9F5-BCAA81F5E440}"/>
    <dgm:cxn modelId="{05C4D456-BBF4-4BF9-A943-CF7F58BBD281}" type="presOf" srcId="{49B2D560-EBDA-4D4F-85C4-68A6FF9D3762}" destId="{B02CD67D-7A2D-47E1-817B-29A0A278D37B}" srcOrd="0" destOrd="0" presId="urn:microsoft.com/office/officeart/2005/8/layout/cycle5"/>
    <dgm:cxn modelId="{7D076E62-83E7-4F2B-B503-4B5DB9A78E9A}" type="presOf" srcId="{FA9401D8-B5CA-499C-97D7-2F07D6EC6605}" destId="{655CA3C1-6F53-4330-AD27-595919EBBD08}" srcOrd="0" destOrd="0" presId="urn:microsoft.com/office/officeart/2005/8/layout/cycle5"/>
    <dgm:cxn modelId="{CB5915AE-F3E7-4990-852E-9DFEE00A403E}" type="presOf" srcId="{2F2D3ABB-8060-4984-84BB-FD3997277D96}" destId="{DF417A6A-A732-4FA5-880A-9DBFDE6E3EA6}" srcOrd="0" destOrd="0" presId="urn:microsoft.com/office/officeart/2005/8/layout/cycle5"/>
    <dgm:cxn modelId="{6769AFB2-961C-4318-8990-C1C6690CF698}" type="presOf" srcId="{1E958E5E-E752-4398-A285-C05ACBC10B53}" destId="{D0DF5424-988F-4652-9095-F02D0A7336FB}" srcOrd="0" destOrd="0" presId="urn:microsoft.com/office/officeart/2005/8/layout/cycle5"/>
    <dgm:cxn modelId="{4E31F04C-6816-426F-AF70-0C5CA906944C}" type="presOf" srcId="{32448E07-0E8C-479D-A63A-EFC619ACDC58}" destId="{66E64D40-AB67-486A-B1A4-3A9693D2897A}" srcOrd="0" destOrd="0" presId="urn:microsoft.com/office/officeart/2005/8/layout/cycle5"/>
    <dgm:cxn modelId="{50EA1DE3-9EDA-40EF-B676-02F8A0C733F0}" srcId="{32448E07-0E8C-479D-A63A-EFC619ACDC58}" destId="{7CECCD17-2B54-4C23-BB49-0FC200FA7EB1}" srcOrd="0" destOrd="0" parTransId="{E94793D2-8B99-48FC-901A-818D3BCDFC56}" sibTransId="{FA9401D8-B5CA-499C-97D7-2F07D6EC6605}"/>
    <dgm:cxn modelId="{549E531C-373D-49B2-9ADD-D4943968D7BE}" type="presOf" srcId="{28B683AB-4784-40EE-AD33-83E5CCD162D1}" destId="{9EF7CBA2-C278-47E7-BCFC-AB70BDCF4D9C}" srcOrd="0" destOrd="0" presId="urn:microsoft.com/office/officeart/2005/8/layout/cycle5"/>
    <dgm:cxn modelId="{7DD25113-621D-463E-9923-4D41C9E0371D}" srcId="{32448E07-0E8C-479D-A63A-EFC619ACDC58}" destId="{28B683AB-4784-40EE-AD33-83E5CCD162D1}" srcOrd="1" destOrd="0" parTransId="{7EE06FCC-710D-4A42-BF4F-3CDC93F10317}" sibTransId="{683E8B60-ED1F-4F35-97D0-49A57F798FCF}"/>
    <dgm:cxn modelId="{015B31AB-1BD4-4C71-8C07-7E08F441D383}" type="presOf" srcId="{683E8B60-ED1F-4F35-97D0-49A57F798FCF}" destId="{A05F5501-9B90-4EF3-8D95-A0B18220A0AA}" srcOrd="0" destOrd="0" presId="urn:microsoft.com/office/officeart/2005/8/layout/cycle5"/>
    <dgm:cxn modelId="{30425A3D-34E2-4B3D-8BD7-8F9887C4772B}" type="presParOf" srcId="{66E64D40-AB67-486A-B1A4-3A9693D2897A}" destId="{FB01DC07-25AF-4FEC-9910-4D5086965174}" srcOrd="0" destOrd="0" presId="urn:microsoft.com/office/officeart/2005/8/layout/cycle5"/>
    <dgm:cxn modelId="{E31955DF-8AF8-4215-994A-F24891030046}" type="presParOf" srcId="{66E64D40-AB67-486A-B1A4-3A9693D2897A}" destId="{2C3A1FA4-54A4-4ABB-9132-26C8E32C90BF}" srcOrd="1" destOrd="0" presId="urn:microsoft.com/office/officeart/2005/8/layout/cycle5"/>
    <dgm:cxn modelId="{E874FB3E-BBDF-4FD9-A014-D0B3C238291B}" type="presParOf" srcId="{66E64D40-AB67-486A-B1A4-3A9693D2897A}" destId="{655CA3C1-6F53-4330-AD27-595919EBBD08}" srcOrd="2" destOrd="0" presId="urn:microsoft.com/office/officeart/2005/8/layout/cycle5"/>
    <dgm:cxn modelId="{D6F919E2-5D49-4852-8285-3C9AB04D9003}" type="presParOf" srcId="{66E64D40-AB67-486A-B1A4-3A9693D2897A}" destId="{9EF7CBA2-C278-47E7-BCFC-AB70BDCF4D9C}" srcOrd="3" destOrd="0" presId="urn:microsoft.com/office/officeart/2005/8/layout/cycle5"/>
    <dgm:cxn modelId="{C23A79B4-B4F1-4574-9CAB-F85D8B5C9006}" type="presParOf" srcId="{66E64D40-AB67-486A-B1A4-3A9693D2897A}" destId="{6A216B77-87FD-4C7A-8A9F-99EBB0C13D60}" srcOrd="4" destOrd="0" presId="urn:microsoft.com/office/officeart/2005/8/layout/cycle5"/>
    <dgm:cxn modelId="{DC06DE7E-6108-4F2A-A258-48867F5815EE}" type="presParOf" srcId="{66E64D40-AB67-486A-B1A4-3A9693D2897A}" destId="{A05F5501-9B90-4EF3-8D95-A0B18220A0AA}" srcOrd="5" destOrd="0" presId="urn:microsoft.com/office/officeart/2005/8/layout/cycle5"/>
    <dgm:cxn modelId="{F8CBA6A0-1A6D-4E1A-92C7-88407CE6334F}" type="presParOf" srcId="{66E64D40-AB67-486A-B1A4-3A9693D2897A}" destId="{B02CD67D-7A2D-47E1-817B-29A0A278D37B}" srcOrd="6" destOrd="0" presId="urn:microsoft.com/office/officeart/2005/8/layout/cycle5"/>
    <dgm:cxn modelId="{60FCC7FC-99D0-4144-8D66-F2D0CCCDB43F}" type="presParOf" srcId="{66E64D40-AB67-486A-B1A4-3A9693D2897A}" destId="{311738B7-810A-48F6-A92F-9F26113BC6D9}" srcOrd="7" destOrd="0" presId="urn:microsoft.com/office/officeart/2005/8/layout/cycle5"/>
    <dgm:cxn modelId="{A94F90A0-55CB-47C4-BB59-4E1FF4759862}" type="presParOf" srcId="{66E64D40-AB67-486A-B1A4-3A9693D2897A}" destId="{D0DF5424-988F-4652-9095-F02D0A7336FB}" srcOrd="8" destOrd="0" presId="urn:microsoft.com/office/officeart/2005/8/layout/cycle5"/>
    <dgm:cxn modelId="{5621BDCD-7871-4F3C-B80D-0F5CEE17ABAC}" type="presParOf" srcId="{66E64D40-AB67-486A-B1A4-3A9693D2897A}" destId="{DF417A6A-A732-4FA5-880A-9DBFDE6E3EA6}" srcOrd="9" destOrd="0" presId="urn:microsoft.com/office/officeart/2005/8/layout/cycle5"/>
    <dgm:cxn modelId="{F6129F2F-03F7-4911-B6FC-26EDBA5A6437}" type="presParOf" srcId="{66E64D40-AB67-486A-B1A4-3A9693D2897A}" destId="{75CDCF92-B88B-43CB-8358-BEC577B082BD}" srcOrd="10" destOrd="0" presId="urn:microsoft.com/office/officeart/2005/8/layout/cycle5"/>
    <dgm:cxn modelId="{52F23137-0895-4769-B67C-C65504AF8C11}" type="presParOf" srcId="{66E64D40-AB67-486A-B1A4-3A9693D2897A}" destId="{D93E1C37-0EC7-47B6-BF75-69FD6119718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6B95-C5F7-43B2-AB19-34AE6C19F198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Pour qui?</a:t>
          </a:r>
          <a:endParaRPr lang="fr-FR" sz="1600" kern="1200" dirty="0"/>
        </a:p>
      </dsp:txBody>
      <dsp:txXfrm rot="-5400000">
        <a:off x="1" y="520688"/>
        <a:ext cx="1039018" cy="445294"/>
      </dsp:txXfrm>
    </dsp:sp>
    <dsp:sp modelId="{41E5ABF9-2388-4027-9BD7-0C364E9BA714}">
      <dsp:nvSpPr>
        <dsp:cNvPr id="0" name=""/>
        <dsp:cNvSpPr/>
      </dsp:nvSpPr>
      <dsp:spPr>
        <a:xfrm rot="5400000">
          <a:off x="3085107" y="-2030311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Les 6 à 18 ans bénéficiaires de l’ARS*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Les 6 à 20 ans bénéficiaires de l’AEEH*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Les 16 à 30 ans bénéficiaires de l’AAH*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Les étudiants ayant une bourse d’Etat de l’enseignement supérieur sur critères sociaux ou une bourse régionale aux formations sanitaires et sociales  </a:t>
          </a:r>
          <a:endParaRPr lang="fr-FR" sz="1100" kern="1200" dirty="0"/>
        </a:p>
      </dsp:txBody>
      <dsp:txXfrm rot="-5400000">
        <a:off x="1039018" y="62876"/>
        <a:ext cx="5009883" cy="870607"/>
      </dsp:txXfrm>
    </dsp:sp>
    <dsp:sp modelId="{72BA4AB2-0C12-437D-8722-70B3BC994155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Où?</a:t>
          </a:r>
          <a:endParaRPr lang="fr-FR" sz="1600" kern="1200" dirty="0"/>
        </a:p>
      </dsp:txBody>
      <dsp:txXfrm rot="-5400000">
        <a:off x="1" y="1809352"/>
        <a:ext cx="1039018" cy="445294"/>
      </dsp:txXfrm>
    </dsp:sp>
    <dsp:sp modelId="{71A50CEF-770D-40CC-B666-C06FCC7A2742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D6D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Les structures affiliées à l’une des fédérations sportives agréées par le ministère chargé des sports** 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Les associations sportives agréées Sport ou JEP**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Les structures du Loisir sportif marchand</a:t>
          </a:r>
          <a:endParaRPr lang="fr-FR" sz="1100" kern="1200" dirty="0"/>
        </a:p>
      </dsp:txBody>
      <dsp:txXfrm rot="-5400000">
        <a:off x="1039018" y="1336942"/>
        <a:ext cx="5009883" cy="870607"/>
      </dsp:txXfrm>
    </dsp:sp>
    <dsp:sp modelId="{5EFA863B-CB5E-4B26-B7F6-51F44EC27D3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rgbClr val="B6B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Comment?</a:t>
          </a:r>
          <a:endParaRPr lang="fr-FR" sz="1600" kern="1200" dirty="0"/>
        </a:p>
      </dsp:txBody>
      <dsp:txXfrm rot="-5400000">
        <a:off x="1" y="3098016"/>
        <a:ext cx="1039018" cy="445294"/>
      </dsp:txXfrm>
    </dsp:sp>
    <dsp:sp modelId="{E3619ED0-9FE9-473A-88BD-4DFAC1D6BDE5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6B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 bénéficiaire présente son code Pass’sport dans le club de son choix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 club enregistre ce code dans son compte </a:t>
          </a:r>
          <a:r>
            <a:rPr lang="fr-FR" sz="1100" kern="1200" dirty="0" err="1" smtClean="0"/>
            <a:t>asso</a:t>
          </a:r>
          <a:r>
            <a:rPr lang="fr-FR" sz="1100" kern="1200" dirty="0" smtClean="0"/>
            <a:t>, dans la rubrique « </a:t>
          </a:r>
          <a:r>
            <a:rPr lang="fr-FR" sz="1100" kern="1200" dirty="0" err="1" smtClean="0"/>
            <a:t>Pass'Sport</a:t>
          </a:r>
          <a:r>
            <a:rPr lang="fr-FR" sz="1100" kern="1200" dirty="0" smtClean="0"/>
            <a:t> » et applique la réduction de 50€ directement au jeune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Le club sera directement remboursé par l’ASP</a:t>
          </a:r>
          <a:endParaRPr lang="fr-FR" sz="1100" kern="1200" dirty="0">
            <a:solidFill>
              <a:srgbClr val="FF0000"/>
            </a:solidFill>
          </a:endParaRPr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1DC07-25AF-4FEC-9910-4D5086965174}">
      <dsp:nvSpPr>
        <dsp:cNvPr id="0" name=""/>
        <dsp:cNvSpPr/>
      </dsp:nvSpPr>
      <dsp:spPr>
        <a:xfrm>
          <a:off x="1985953" y="639"/>
          <a:ext cx="3300054" cy="902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Tous les 15 du mois une vague de remboursement sera déclenchée par le ministère sur les dossiers vérifiés par les services instructeurs (</a:t>
          </a:r>
          <a:r>
            <a:rPr lang="fr-FR" sz="1200" b="0" kern="1200" dirty="0" err="1" smtClean="0"/>
            <a:t>RIB+Affiliation</a:t>
          </a:r>
          <a:r>
            <a:rPr lang="fr-FR" sz="1200" b="0" kern="1200" dirty="0" smtClean="0"/>
            <a:t>)..</a:t>
          </a:r>
          <a:endParaRPr lang="fr-FR" sz="1200" kern="1200" dirty="0"/>
        </a:p>
      </dsp:txBody>
      <dsp:txXfrm>
        <a:off x="2030029" y="44715"/>
        <a:ext cx="3211902" cy="814758"/>
      </dsp:txXfrm>
    </dsp:sp>
    <dsp:sp modelId="{655CA3C1-6F53-4330-AD27-595919EBBD08}">
      <dsp:nvSpPr>
        <dsp:cNvPr id="0" name=""/>
        <dsp:cNvSpPr/>
      </dsp:nvSpPr>
      <dsp:spPr>
        <a:xfrm>
          <a:off x="1878164" y="719044"/>
          <a:ext cx="2981733" cy="2981733"/>
        </a:xfrm>
        <a:custGeom>
          <a:avLst/>
          <a:gdLst/>
          <a:ahLst/>
          <a:cxnLst/>
          <a:rect l="0" t="0" r="0" b="0"/>
          <a:pathLst>
            <a:path>
              <a:moveTo>
                <a:pt x="2350222" y="272593"/>
              </a:moveTo>
              <a:arcTo wR="1490866" hR="1490866" stAng="18311922" swAng="1176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F7CBA2-C278-47E7-BCFC-AB70BDCF4D9C}">
      <dsp:nvSpPr>
        <dsp:cNvPr id="0" name=""/>
        <dsp:cNvSpPr/>
      </dsp:nvSpPr>
      <dsp:spPr>
        <a:xfrm>
          <a:off x="4005161" y="1491506"/>
          <a:ext cx="2243371" cy="902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>
              <a:solidFill>
                <a:schemeClr val="bg2"/>
              </a:solidFill>
            </a:rPr>
            <a:t>L’absence de l’attestation d’affiliation valide ou un RIB erroné retardera la validation du dossier.</a:t>
          </a:r>
          <a:endParaRPr lang="fr-FR" sz="1200" kern="1200" dirty="0">
            <a:solidFill>
              <a:schemeClr val="bg2"/>
            </a:solidFill>
          </a:endParaRPr>
        </a:p>
      </dsp:txBody>
      <dsp:txXfrm>
        <a:off x="4049237" y="1535582"/>
        <a:ext cx="2155219" cy="814758"/>
      </dsp:txXfrm>
    </dsp:sp>
    <dsp:sp modelId="{A05F5501-9B90-4EF3-8D95-A0B18220A0AA}">
      <dsp:nvSpPr>
        <dsp:cNvPr id="0" name=""/>
        <dsp:cNvSpPr/>
      </dsp:nvSpPr>
      <dsp:spPr>
        <a:xfrm>
          <a:off x="2145114" y="452094"/>
          <a:ext cx="2981733" cy="2981733"/>
        </a:xfrm>
        <a:custGeom>
          <a:avLst/>
          <a:gdLst/>
          <a:ahLst/>
          <a:cxnLst/>
          <a:rect l="0" t="0" r="0" b="0"/>
          <a:pathLst>
            <a:path>
              <a:moveTo>
                <a:pt x="2858267" y="2084918"/>
              </a:moveTo>
              <a:arcTo wR="1490866" hR="1490866" stAng="1408919" swAng="10736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CD67D-7A2D-47E1-817B-29A0A278D37B}">
      <dsp:nvSpPr>
        <dsp:cNvPr id="0" name=""/>
        <dsp:cNvSpPr/>
      </dsp:nvSpPr>
      <dsp:spPr>
        <a:xfrm>
          <a:off x="2623623" y="2982372"/>
          <a:ext cx="2024714" cy="902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Le paiement intervient à la fin du mois N ou début mois N+1 (sauf anomalie de RIB).</a:t>
          </a:r>
          <a:endParaRPr lang="fr-FR" sz="1200" kern="1200" dirty="0"/>
        </a:p>
      </dsp:txBody>
      <dsp:txXfrm>
        <a:off x="2667699" y="3026448"/>
        <a:ext cx="1936562" cy="814758"/>
      </dsp:txXfrm>
    </dsp:sp>
    <dsp:sp modelId="{D0DF5424-988F-4652-9095-F02D0A7336FB}">
      <dsp:nvSpPr>
        <dsp:cNvPr id="0" name=""/>
        <dsp:cNvSpPr/>
      </dsp:nvSpPr>
      <dsp:spPr>
        <a:xfrm>
          <a:off x="2145114" y="452094"/>
          <a:ext cx="2981733" cy="2981733"/>
        </a:xfrm>
        <a:custGeom>
          <a:avLst/>
          <a:gdLst/>
          <a:ahLst/>
          <a:cxnLst/>
          <a:rect l="0" t="0" r="0" b="0"/>
          <a:pathLst>
            <a:path>
              <a:moveTo>
                <a:pt x="372139" y="2476327"/>
              </a:moveTo>
              <a:arcTo wR="1490866" hR="1490866" stAng="8317435" swAng="10736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17A6A-A732-4FA5-880A-9DBFDE6E3EA6}">
      <dsp:nvSpPr>
        <dsp:cNvPr id="0" name=""/>
        <dsp:cNvSpPr/>
      </dsp:nvSpPr>
      <dsp:spPr>
        <a:xfrm>
          <a:off x="935463" y="1491506"/>
          <a:ext cx="2419300" cy="9029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La demande de remboursement sera transmise automatiquement en vue du remboursement.</a:t>
          </a:r>
        </a:p>
      </dsp:txBody>
      <dsp:txXfrm>
        <a:off x="979539" y="1535582"/>
        <a:ext cx="2331148" cy="814758"/>
      </dsp:txXfrm>
    </dsp:sp>
    <dsp:sp modelId="{D93E1C37-0EC7-47B6-BF75-69FD6119718D}">
      <dsp:nvSpPr>
        <dsp:cNvPr id="0" name=""/>
        <dsp:cNvSpPr/>
      </dsp:nvSpPr>
      <dsp:spPr>
        <a:xfrm>
          <a:off x="2412063" y="719044"/>
          <a:ext cx="2981733" cy="2981733"/>
        </a:xfrm>
        <a:custGeom>
          <a:avLst/>
          <a:gdLst/>
          <a:ahLst/>
          <a:cxnLst/>
          <a:rect l="0" t="0" r="0" b="0"/>
          <a:pathLst>
            <a:path>
              <a:moveTo>
                <a:pt x="272593" y="631510"/>
              </a:moveTo>
              <a:arcTo wR="1490866" hR="1490866" stAng="12911922" swAng="11761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21A2A-8C40-45B7-8565-4ACDD2E05F9A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A56EC-C770-43BD-BE3B-42597F9820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30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07/07/2023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e l'en-tête 7">
            <a:extLst>
              <a:ext uri="{FF2B5EF4-FFF2-40B4-BE49-F238E27FC236}">
                <a16:creationId xmlns:a16="http://schemas.microsoft.com/office/drawing/2014/main" id="{F77C862A-B49B-5C40-A888-CDB21937A0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9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5" y="1248687"/>
            <a:ext cx="8424615" cy="242951"/>
          </a:xfrm>
        </p:spPr>
        <p:txBody>
          <a:bodyPr/>
          <a:lstStyle>
            <a:lvl1pPr marL="12700" indent="1142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4" y="1707654"/>
            <a:ext cx="8424335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85466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9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18857" y="1663871"/>
            <a:ext cx="4116659" cy="2473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u texte 11">
            <a:extLst>
              <a:ext uri="{FF2B5EF4-FFF2-40B4-BE49-F238E27FC236}">
                <a16:creationId xmlns:a16="http://schemas.microsoft.com/office/drawing/2014/main" id="{4E64BC6F-CE89-0445-A145-BFC93BAAE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43205" y="1663871"/>
            <a:ext cx="4116659" cy="24734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E06A87AD-3F1C-2D42-B1A8-428F1A8D2B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18857" y="1411325"/>
            <a:ext cx="4116659" cy="242951"/>
          </a:xfrm>
        </p:spPr>
        <p:txBody>
          <a:bodyPr/>
          <a:lstStyle>
            <a:lvl1pPr marL="12700" indent="1142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EFE6F436-1E1F-6D4B-BC13-5EFF225480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23229" y="1411325"/>
            <a:ext cx="4116659" cy="242951"/>
          </a:xfrm>
        </p:spPr>
        <p:txBody>
          <a:bodyPr/>
          <a:lstStyle>
            <a:lvl1pPr marL="12700" indent="1142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11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91990" indent="-19199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3" y="4797639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5" y="682808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71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3" y="4797639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5" y="1248687"/>
            <a:ext cx="8424615" cy="242951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5" y="682808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34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07647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3" y="4797639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5" y="1248687"/>
            <a:ext cx="8424615" cy="242951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5" y="682808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14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3" y="4797639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5" y="1248687"/>
            <a:ext cx="8424615" cy="242951"/>
          </a:xfrm>
        </p:spPr>
        <p:txBody>
          <a:bodyPr/>
          <a:lstStyle>
            <a:lvl1pPr marL="0" indent="12699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79" indent="-19199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5" y="682808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33" y="1707659"/>
            <a:ext cx="5761039" cy="2879725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83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1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4" y="4784400"/>
            <a:ext cx="842461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3" y="4797639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9E47F1-2102-D14D-B946-BF6EDB3FD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003" y="179999"/>
            <a:ext cx="216305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52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F68A3-58D2-A54F-9030-CB89045A0A25}"/>
              </a:ext>
            </a:extLst>
          </p:cNvPr>
          <p:cNvSpPr/>
          <p:nvPr userDrawn="1"/>
        </p:nvSpPr>
        <p:spPr>
          <a:xfrm>
            <a:off x="0" y="738000"/>
            <a:ext cx="9144000" cy="4443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9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73" indent="-527973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388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07/07/2023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57"/>
            <a:ext cx="3191600" cy="447947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F927FF3-1B2D-5244-B021-F0D282DFE5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59999"/>
            <a:ext cx="3780000" cy="27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19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9525" indent="85723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5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8396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9"/>
            <a:ext cx="2520000" cy="288032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3552990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5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110312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5"/>
            <a:ext cx="5616624" cy="288032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064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5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80"/>
            <a:ext cx="8424614" cy="242951"/>
          </a:xfrm>
        </p:spPr>
        <p:txBody>
          <a:bodyPr/>
          <a:lstStyle>
            <a:lvl1pPr marL="0" indent="95248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1" y="682802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5"/>
            <a:ext cx="5761038" cy="2879725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34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3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1" y="4797632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CFC8C2-62C3-7540-89CE-498926437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5" y="174473"/>
            <a:ext cx="2400412" cy="14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2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584486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07/07/2023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50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7A9EBB-5B1B-8545-BCF9-CE91C3E8A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9" y="156105"/>
            <a:ext cx="4872917" cy="28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4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CFC8C2-62C3-7540-89CE-498926437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74472"/>
            <a:ext cx="2400412" cy="14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07/07/2023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B7A9EBB-5B1B-8545-BCF9-CE91C3E8A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156104"/>
            <a:ext cx="4872917" cy="28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9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F905A1FC-7C55-1144-93F1-AE81670258F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1520" y="91853"/>
            <a:ext cx="823530" cy="4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55" r:id="rId9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5" y="1707659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5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4" y="4784400"/>
            <a:ext cx="8424615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5" y="682808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cap="all" dirty="0"/>
              <a:t>18/11/2020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CF162A95-DBF3-EB4D-94A9-B525B12195C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72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</p:sldLayoutIdLst>
  <p:hf hdr="0"/>
  <p:txStyles>
    <p:titleStyle>
      <a:lvl1pPr marL="19050" indent="0" algn="l" defTabSz="121914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1" indent="0" algn="l" defTabSz="121914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76" indent="-228589" algn="l" defTabSz="121914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65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52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38" indent="-228589" algn="l" defTabSz="121914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indent="0" algn="l" defTabSz="121914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1" y="1707655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1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682802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07/07/2023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F905A1FC-7C55-1144-93F1-AE81670258F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51520" y="91854"/>
            <a:ext cx="823530" cy="48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3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hf hdr="0"/>
  <p:txStyles>
    <p:titleStyle>
      <a:lvl1pPr marL="14288" indent="0" algn="l" defTabSz="914378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3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41" indent="-171446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37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32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27" indent="-171446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indent="0" algn="l" defTabSz="91437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ssSport@sports.gouv.f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lecompteasso.associations.gouv.fr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8573"/>
            <a:ext cx="1512168" cy="4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755338985"/>
              </p:ext>
            </p:extLst>
          </p:nvPr>
        </p:nvGraphicFramePr>
        <p:xfrm>
          <a:off x="2339752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0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1147505"/>
            <a:ext cx="8129340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009650">
              <a:tabLst>
                <a:tab pos="4213225" algn="l"/>
                <a:tab pos="4308475" algn="l"/>
              </a:tabLst>
            </a:pPr>
            <a:r>
              <a:rPr lang="fr-FR" sz="1400" b="1" dirty="0"/>
              <a:t>Je saisis/mets à jour les activités de ma structure qui sont éligibles au </a:t>
            </a:r>
            <a:r>
              <a:rPr lang="fr-FR" sz="1400" b="1" dirty="0" smtClean="0"/>
              <a:t>Pass’Sport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251520" y="1563476"/>
            <a:ext cx="2926020" cy="3176163"/>
          </a:xfrm>
        </p:spPr>
        <p:txBody>
          <a:bodyPr/>
          <a:lstStyle/>
          <a:p>
            <a:pPr lvl="0"/>
            <a:r>
              <a:rPr lang="fr-FR" dirty="0" smtClean="0"/>
              <a:t>Dans </a:t>
            </a:r>
            <a:r>
              <a:rPr lang="fr-FR" dirty="0"/>
              <a:t>le bloc</a:t>
            </a:r>
            <a:r>
              <a:rPr lang="fr-FR" b="1" dirty="0"/>
              <a:t> </a:t>
            </a:r>
            <a:r>
              <a:rPr lang="fr-FR" b="1" dirty="0" smtClean="0"/>
              <a:t>« Saisir les caractéristiques de la structure</a:t>
            </a:r>
            <a:r>
              <a:rPr lang="fr-FR" b="1" dirty="0"/>
              <a:t> » </a:t>
            </a:r>
            <a:r>
              <a:rPr lang="fr-FR" dirty="0" smtClean="0"/>
              <a:t>: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Dans « </a:t>
            </a:r>
            <a:r>
              <a:rPr lang="fr-FR" sz="1200" b="1" dirty="0" smtClean="0"/>
              <a:t>Domaine</a:t>
            </a:r>
            <a:r>
              <a:rPr lang="fr-FR" sz="1200" dirty="0" smtClean="0"/>
              <a:t> », </a:t>
            </a:r>
            <a:r>
              <a:rPr lang="fr-FR" sz="1200" dirty="0"/>
              <a:t>je </a:t>
            </a:r>
            <a:r>
              <a:rPr lang="fr-FR" sz="1200" dirty="0" smtClean="0"/>
              <a:t>sélectionne « </a:t>
            </a:r>
            <a:r>
              <a:rPr lang="fr-FR" sz="1200" b="1" dirty="0" smtClean="0"/>
              <a:t>Sport </a:t>
            </a:r>
            <a:r>
              <a:rPr lang="fr-FR" sz="1200" dirty="0" smtClean="0"/>
              <a:t> »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Type de structures « </a:t>
            </a:r>
            <a:r>
              <a:rPr lang="fr-FR" sz="1200" b="1" dirty="0" smtClean="0"/>
              <a:t>Autre</a:t>
            </a:r>
            <a:r>
              <a:rPr lang="fr-FR" sz="1200" dirty="0" smtClean="0"/>
              <a:t> »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Je </a:t>
            </a:r>
            <a:r>
              <a:rPr lang="fr-FR" sz="1200" dirty="0"/>
              <a:t>coche </a:t>
            </a:r>
            <a:r>
              <a:rPr lang="fr-FR" sz="1200" dirty="0" smtClean="0"/>
              <a:t>« </a:t>
            </a:r>
            <a:r>
              <a:rPr lang="fr-FR" sz="1200" b="1" dirty="0" smtClean="0"/>
              <a:t>Dispositif </a:t>
            </a:r>
            <a:r>
              <a:rPr lang="fr-FR" sz="1200" b="1" dirty="0" err="1" smtClean="0"/>
              <a:t>Pass’Sport</a:t>
            </a:r>
            <a:r>
              <a:rPr lang="fr-FR" sz="1200" b="1" dirty="0" smtClean="0"/>
              <a:t> » </a:t>
            </a:r>
            <a:r>
              <a:rPr lang="fr-FR" sz="1200" dirty="0"/>
              <a:t>qui permet de </a:t>
            </a:r>
            <a:r>
              <a:rPr lang="fr-FR" sz="1200" dirty="0" smtClean="0"/>
              <a:t>saisir/sélectionner </a:t>
            </a:r>
            <a:r>
              <a:rPr lang="fr-FR" sz="1200" dirty="0"/>
              <a:t>les </a:t>
            </a:r>
            <a:r>
              <a:rPr lang="fr-FR" sz="1200" b="1" dirty="0" smtClean="0"/>
              <a:t>activités </a:t>
            </a:r>
            <a:r>
              <a:rPr lang="fr-FR" sz="1200" b="1" dirty="0"/>
              <a:t>sportives</a:t>
            </a:r>
            <a:r>
              <a:rPr lang="fr-FR" sz="1200" dirty="0"/>
              <a:t> proposées </a:t>
            </a:r>
            <a:r>
              <a:rPr lang="fr-FR" sz="1200" dirty="0" smtClean="0"/>
              <a:t>par </a:t>
            </a:r>
            <a:r>
              <a:rPr lang="fr-FR" sz="1200" dirty="0"/>
              <a:t>ma </a:t>
            </a:r>
            <a:r>
              <a:rPr lang="fr-FR" sz="1200" dirty="0" smtClean="0"/>
              <a:t>structure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J’indique si </a:t>
            </a:r>
            <a:r>
              <a:rPr lang="fr-FR" sz="1200" dirty="0"/>
              <a:t>ma structure est en capacité </a:t>
            </a:r>
            <a:r>
              <a:rPr lang="fr-FR" sz="1200" b="1" dirty="0"/>
              <a:t>d’accueillir des personnes en situation de handicap </a:t>
            </a:r>
            <a:r>
              <a:rPr lang="fr-FR" sz="1200" dirty="0"/>
              <a:t>et pour quel type de </a:t>
            </a:r>
            <a:r>
              <a:rPr lang="fr-FR" sz="1200" dirty="0" smtClean="0"/>
              <a:t>handicap.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J’enregistre </a:t>
            </a:r>
            <a:r>
              <a:rPr lang="fr-FR" sz="1200" dirty="0"/>
              <a:t>ces informations</a:t>
            </a:r>
          </a:p>
          <a:p>
            <a:pPr marL="1800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830" y="1563476"/>
            <a:ext cx="5175049" cy="311427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47664" y="4795578"/>
            <a:ext cx="6956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Cette étape permet à ma structure d’apparaitre sur la cartographie Pass’sport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989791"/>
            <a:ext cx="8129340" cy="4679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73138"/>
            <a:r>
              <a:rPr lang="fr-FR" sz="1400" b="1" dirty="0"/>
              <a:t>Je saisis/mets à jour les affiliations de ma structure </a:t>
            </a:r>
            <a:r>
              <a:rPr lang="fr-FR" sz="1400" b="1" dirty="0" smtClean="0"/>
              <a:t>aux </a:t>
            </a:r>
            <a:r>
              <a:rPr lang="fr-FR" sz="1400" b="1" dirty="0"/>
              <a:t>Fédérations sportives éligibles au Pass’Sport ou les agréments JEP ou </a:t>
            </a:r>
            <a:r>
              <a:rPr lang="fr-FR" sz="1400" b="1" dirty="0" smtClean="0"/>
              <a:t>Sport	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95536" y="1669112"/>
            <a:ext cx="3540042" cy="2976040"/>
          </a:xfrm>
        </p:spPr>
        <p:txBody>
          <a:bodyPr/>
          <a:lstStyle/>
          <a:p>
            <a:pPr lvl="0"/>
            <a:r>
              <a:rPr lang="fr-FR" dirty="0" smtClean="0"/>
              <a:t>Dans </a:t>
            </a:r>
            <a:r>
              <a:rPr lang="fr-FR" dirty="0"/>
              <a:t>le bloc </a:t>
            </a:r>
            <a:r>
              <a:rPr lang="fr-FR" dirty="0" smtClean="0"/>
              <a:t>« </a:t>
            </a:r>
            <a:r>
              <a:rPr lang="fr-FR" b="1" dirty="0" smtClean="0"/>
              <a:t>Saisir les affiliations aux fédérations sportives de la structure</a:t>
            </a:r>
            <a:r>
              <a:rPr lang="fr-FR" dirty="0" smtClean="0"/>
              <a:t> » 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Je renseigne chacune des fédérations sportives éligibles au Pass’Sport auxquelles ma structure est affiliée en tapant les premières lettres de son nom (recherche intuitive)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Pour votre secteur il faut choisir</a:t>
            </a:r>
            <a:endParaRPr lang="fr-FR" sz="1200" dirty="0"/>
          </a:p>
          <a:p>
            <a:pPr lvl="0"/>
            <a:endParaRPr lang="fr-FR" sz="1200" dirty="0" smtClean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Je veille à saisir au titre de n° d’affiliation le numéro d’ordre transmis par les têtes de réseaux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Je </a:t>
            </a:r>
            <a:r>
              <a:rPr lang="fr-FR" sz="1200" dirty="0" err="1" smtClean="0"/>
              <a:t>téléverse</a:t>
            </a:r>
            <a:r>
              <a:rPr lang="fr-FR" sz="1200" dirty="0" smtClean="0"/>
              <a:t> pour la charte signée</a:t>
            </a:r>
          </a:p>
          <a:p>
            <a:pPr marL="1800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05992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615" y="1656645"/>
            <a:ext cx="4575539" cy="1151012"/>
          </a:xfrm>
          <a:prstGeom prst="rect">
            <a:avLst/>
          </a:prstGeom>
        </p:spPr>
      </p:pic>
      <p:sp>
        <p:nvSpPr>
          <p:cNvPr id="6" name="Multiplication 5"/>
          <p:cNvSpPr/>
          <p:nvPr/>
        </p:nvSpPr>
        <p:spPr>
          <a:xfrm>
            <a:off x="5853890" y="1946978"/>
            <a:ext cx="818148" cy="5703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743214">
            <a:off x="2780110" y="1917679"/>
            <a:ext cx="1441726" cy="26356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159" y="2969146"/>
            <a:ext cx="2800741" cy="638264"/>
          </a:xfrm>
          <a:prstGeom prst="rect">
            <a:avLst/>
          </a:prstGeom>
        </p:spPr>
      </p:pic>
      <p:sp>
        <p:nvSpPr>
          <p:cNvPr id="15" name="Flèche droite 14"/>
          <p:cNvSpPr/>
          <p:nvPr/>
        </p:nvSpPr>
        <p:spPr>
          <a:xfrm>
            <a:off x="2889692" y="3194662"/>
            <a:ext cx="1894363" cy="23497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292516" y="3862137"/>
            <a:ext cx="285148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LSM ou Loisir Sportif Marchand </a:t>
            </a:r>
            <a:r>
              <a:rPr lang="fr-FR" sz="1100" dirty="0" smtClean="0"/>
              <a:t>(en cours de </a:t>
            </a:r>
            <a:r>
              <a:rPr lang="fr-FR" sz="1100" dirty="0" smtClean="0"/>
              <a:t>modification – possibilité de cocher expérimentation LSM dans 5 départements ou attendre fin août pour saisir cette partie)</a:t>
            </a:r>
            <a:endParaRPr lang="fr-FR" sz="1100" dirty="0"/>
          </a:p>
        </p:txBody>
      </p:sp>
      <p:sp>
        <p:nvSpPr>
          <p:cNvPr id="9" name="Virage 8"/>
          <p:cNvSpPr/>
          <p:nvPr/>
        </p:nvSpPr>
        <p:spPr>
          <a:xfrm rot="10800000" flipH="1">
            <a:off x="5574419" y="3768899"/>
            <a:ext cx="558942" cy="6463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989791"/>
            <a:ext cx="8129340" cy="4679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73138"/>
            <a:r>
              <a:rPr lang="fr-FR" sz="1400" b="1" dirty="0"/>
              <a:t>Je saisis/mets à jour </a:t>
            </a:r>
            <a:r>
              <a:rPr lang="fr-FR" sz="1400" b="1" dirty="0" smtClean="0"/>
              <a:t>le RIB de ma structure	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05992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87696"/>
            <a:ext cx="7878949" cy="1062742"/>
          </a:xfrm>
          <a:prstGeom prst="rect">
            <a:avLst/>
          </a:prstGeom>
        </p:spPr>
      </p:pic>
      <p:sp>
        <p:nvSpPr>
          <p:cNvPr id="16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6161591" y="3068059"/>
            <a:ext cx="2587122" cy="422730"/>
          </a:xfrm>
        </p:spPr>
        <p:txBody>
          <a:bodyPr/>
          <a:lstStyle/>
          <a:p>
            <a:pPr lvl="0" algn="ctr"/>
            <a:r>
              <a:rPr lang="fr-FR" dirty="0" smtClean="0"/>
              <a:t>Je peux maintenant saisir des codes Pass’Sport transmi</a:t>
            </a:r>
            <a:r>
              <a:rPr lang="fr-FR" dirty="0"/>
              <a:t>s</a:t>
            </a:r>
          </a:p>
        </p:txBody>
      </p:sp>
      <p:sp>
        <p:nvSpPr>
          <p:cNvPr id="6" name="Flèche vers le haut 5"/>
          <p:cNvSpPr/>
          <p:nvPr/>
        </p:nvSpPr>
        <p:spPr>
          <a:xfrm>
            <a:off x="7531768" y="2713595"/>
            <a:ext cx="252664" cy="332339"/>
          </a:xfrm>
          <a:prstGeom prst="upArrow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5556" y="3410491"/>
            <a:ext cx="3869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Lors de ma prochaine connexion je peux accéder directement à la saisie de bénéficiaires (sauf changement de RIB ou nouvelle affiliation à saisir) par le bouton présent en haut de page !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56" y="3712940"/>
            <a:ext cx="4213257" cy="955061"/>
          </a:xfrm>
          <a:prstGeom prst="rect">
            <a:avLst/>
          </a:prstGeo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755576" y="2477812"/>
            <a:ext cx="3346835" cy="471565"/>
          </a:xfrm>
        </p:spPr>
        <p:txBody>
          <a:bodyPr/>
          <a:lstStyle/>
          <a:p>
            <a:pPr lvl="0"/>
            <a:r>
              <a:rPr lang="fr-FR" dirty="0" smtClean="0"/>
              <a:t>Je saisis le RIB de ma structure et je le </a:t>
            </a:r>
            <a:r>
              <a:rPr lang="fr-FR" dirty="0" err="1" smtClean="0"/>
              <a:t>téléverse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7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989791"/>
            <a:ext cx="8129340" cy="4679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73138"/>
            <a:r>
              <a:rPr lang="fr-FR" sz="1400" b="1" dirty="0"/>
              <a:t>Je </a:t>
            </a:r>
            <a:r>
              <a:rPr lang="fr-FR" sz="1400" b="1" dirty="0" smtClean="0"/>
              <a:t>saisi les codes Pass’Sport	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05992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23528" y="1707654"/>
            <a:ext cx="2520000" cy="746788"/>
          </a:xfrm>
        </p:spPr>
        <p:txBody>
          <a:bodyPr/>
          <a:lstStyle/>
          <a:p>
            <a:r>
              <a:rPr lang="fr-FR" dirty="0" smtClean="0"/>
              <a:t>Je saisis le code alphanumérique à 9 caractères transmis.</a:t>
            </a:r>
          </a:p>
          <a:p>
            <a:endParaRPr lang="fr-FR" dirty="0"/>
          </a:p>
          <a:p>
            <a:r>
              <a:rPr lang="fr-FR" dirty="0" smtClean="0"/>
              <a:t>Une fenêtre apparait avec l’identité du jeune et toutes ses informations pré-remplies.</a:t>
            </a:r>
          </a:p>
          <a:p>
            <a:r>
              <a:rPr lang="fr-FR" dirty="0" smtClean="0"/>
              <a:t>Si c’est bien votre adhérent vous lui affectez la fédération de votre structure (pour les multi-affiliation, il faut rattacher le jeune à l’affiliation de sa section).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885398" y="3560517"/>
            <a:ext cx="4344725" cy="746788"/>
          </a:xfrm>
        </p:spPr>
        <p:txBody>
          <a:bodyPr/>
          <a:lstStyle/>
          <a:p>
            <a:r>
              <a:rPr lang="fr-FR" dirty="0" smtClean="0"/>
              <a:t>La demande sera transmise automatiquement dans les minutes suivantes dans le dossier en vue du remboursement, vous verrez son état évoluer jusqu’à une phase « payé » qui correspondra au remboursement de ce </a:t>
            </a:r>
            <a:r>
              <a:rPr lang="fr-FR" dirty="0" err="1" smtClean="0"/>
              <a:t>pass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67982" t="51892" r="4118" b="-1933"/>
          <a:stretch/>
        </p:blipFill>
        <p:spPr>
          <a:xfrm>
            <a:off x="3165986" y="1707654"/>
            <a:ext cx="1248697" cy="3637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90" y="2411490"/>
            <a:ext cx="2264694" cy="8318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649" y="1328921"/>
            <a:ext cx="3414423" cy="22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989791"/>
            <a:ext cx="8129340" cy="4679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73138"/>
            <a:r>
              <a:rPr lang="fr-FR" sz="1400" b="1" dirty="0"/>
              <a:t>Je </a:t>
            </a:r>
            <a:r>
              <a:rPr lang="fr-FR" sz="1400" b="1" dirty="0" smtClean="0"/>
              <a:t>saisi les codes Pass’Sport	</a:t>
            </a:r>
            <a:r>
              <a:rPr lang="fr-FR" sz="1400" b="1" dirty="0" smtClean="0">
                <a:sym typeface="Wingdings" panose="05000000000000000000" pitchFamily="2" charset="2"/>
              </a:rPr>
              <a:t>    un message d’erreur apparait </a:t>
            </a:r>
            <a:r>
              <a:rPr lang="fr-FR" sz="1400" b="1" dirty="0" smtClean="0"/>
              <a:t>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05992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5536" y="2946400"/>
            <a:ext cx="4450784" cy="1483360"/>
          </a:xfrm>
        </p:spPr>
        <p:txBody>
          <a:bodyPr/>
          <a:lstStyle/>
          <a:p>
            <a:r>
              <a:rPr lang="fr-FR" dirty="0" smtClean="0"/>
              <a:t>Si ce message apparait : </a:t>
            </a:r>
          </a:p>
          <a:p>
            <a:r>
              <a:rPr lang="fr-FR" dirty="0" smtClean="0"/>
              <a:t>vérifiez la saisie du code en le saisissant une deuxième fois, si le message est identique ne prenez pas ce pass’sport qui pourrait être un faux et renvoyez l’utilisateur vers </a:t>
            </a:r>
            <a:r>
              <a:rPr lang="fr-FR" dirty="0" smtClean="0">
                <a:hlinkClick r:id="rId3"/>
              </a:rPr>
              <a:t>PassSport@sports.gouv.fr</a:t>
            </a:r>
            <a:endParaRPr lang="fr-FR" dirty="0" smtClean="0"/>
          </a:p>
          <a:p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59267"/>
            <a:ext cx="5572294" cy="4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989791"/>
            <a:ext cx="8129340" cy="4679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73138"/>
            <a:r>
              <a:rPr lang="fr-FR" sz="1400" b="1" dirty="0"/>
              <a:t>Je </a:t>
            </a:r>
            <a:r>
              <a:rPr lang="fr-FR" sz="1400" b="1" dirty="0" smtClean="0"/>
              <a:t>saisi les codes Pass’Sport	</a:t>
            </a:r>
            <a:r>
              <a:rPr lang="fr-FR" sz="1400" b="1" dirty="0" smtClean="0">
                <a:sym typeface="Wingdings" panose="05000000000000000000" pitchFamily="2" charset="2"/>
              </a:rPr>
              <a:t>    un message d’erreur apparait </a:t>
            </a:r>
            <a:r>
              <a:rPr lang="fr-FR" sz="1400" b="1" dirty="0" smtClean="0"/>
              <a:t>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05992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51519" y="2155612"/>
            <a:ext cx="8096067" cy="488290"/>
          </a:xfrm>
        </p:spPr>
        <p:txBody>
          <a:bodyPr/>
          <a:lstStyle/>
          <a:p>
            <a:r>
              <a:rPr lang="fr-FR" dirty="0" smtClean="0"/>
              <a:t>Si ce message apparait, vérifiez si vous n’avez pas déjà inscrit le jeune (en utilisant le bloc en haut de page).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20" y="1596846"/>
            <a:ext cx="6411220" cy="45726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20" y="2643902"/>
            <a:ext cx="7523479" cy="1137270"/>
          </a:xfrm>
          <a:prstGeom prst="rect">
            <a:avLst/>
          </a:prstGeom>
        </p:spPr>
      </p:pic>
      <p:sp>
        <p:nvSpPr>
          <p:cNvPr id="15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95537" y="4036712"/>
            <a:ext cx="8545434" cy="746788"/>
          </a:xfrm>
        </p:spPr>
        <p:txBody>
          <a:bodyPr/>
          <a:lstStyle/>
          <a:p>
            <a:r>
              <a:rPr lang="fr-FR" dirty="0" smtClean="0"/>
              <a:t>Si vous avez déjà saisi le code vous n’avez rien à faire. Si le jeune n’est pas dans votre structure c’est qu’il a déjà utilisé son code ailleurs, vous ne pourrez pas lui appliquer la déduction de 50€ car le code Pass’sport est à usage unique..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6" name="Flèche vers le bas 15"/>
          <p:cNvSpPr/>
          <p:nvPr/>
        </p:nvSpPr>
        <p:spPr>
          <a:xfrm flipH="1">
            <a:off x="1593383" y="2448232"/>
            <a:ext cx="186256" cy="4424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4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 smtClean="0"/>
              <a:t>Quand serais-je remboursé </a:t>
            </a:r>
            <a:r>
              <a:rPr lang="fr-FR" sz="2000" dirty="0"/>
              <a:t>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028246467"/>
              </p:ext>
            </p:extLst>
          </p:nvPr>
        </p:nvGraphicFramePr>
        <p:xfrm>
          <a:off x="1165918" y="627534"/>
          <a:ext cx="7183997" cy="388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38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à coins arrondis 35"/>
          <p:cNvSpPr/>
          <p:nvPr/>
        </p:nvSpPr>
        <p:spPr>
          <a:xfrm>
            <a:off x="1509052" y="3799570"/>
            <a:ext cx="5912316" cy="354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Je </a:t>
            </a:r>
            <a:r>
              <a:rPr lang="fr-FR" sz="1400" dirty="0"/>
              <a:t>saisis/mets à jour </a:t>
            </a:r>
            <a:r>
              <a:rPr lang="fr-FR" sz="1400" dirty="0" smtClean="0"/>
              <a:t>le RIB de ma structure</a:t>
            </a:r>
            <a:endParaRPr lang="fr-FR" sz="1400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1543848" y="3162532"/>
            <a:ext cx="5912316" cy="526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400" dirty="0"/>
              <a:t>Je saisis/mets à jour les affiliations de ma structure aux </a:t>
            </a:r>
            <a:r>
              <a:rPr lang="fr-FR" sz="1400" dirty="0" smtClean="0"/>
              <a:t>fédérations </a:t>
            </a:r>
            <a:r>
              <a:rPr lang="fr-FR" sz="1400" dirty="0"/>
              <a:t>sportives éligibles au Pass’Sport ou les agréments JEP ou Sport</a:t>
            </a:r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1543848" y="742416"/>
            <a:ext cx="2739534" cy="480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Je dispose de mon compte </a:t>
            </a:r>
            <a:r>
              <a:rPr lang="fr-FR" sz="1400" dirty="0" err="1" smtClean="0"/>
              <a:t>asso</a:t>
            </a:r>
            <a:endParaRPr lang="fr-FR" sz="14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561691" y="762555"/>
            <a:ext cx="2739534" cy="480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Je n’ai pas encore créé mon compte </a:t>
            </a:r>
            <a:r>
              <a:rPr lang="fr-FR" sz="1400" dirty="0" err="1" smtClean="0"/>
              <a:t>asso</a:t>
            </a:r>
            <a:endParaRPr lang="fr-FR" sz="1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561691" y="1422201"/>
            <a:ext cx="2739534" cy="480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Je crée mon compte </a:t>
            </a:r>
            <a:r>
              <a:rPr lang="fr-FR" sz="1400" dirty="0" err="1" smtClean="0"/>
              <a:t>asso</a:t>
            </a:r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561691" y="2043090"/>
            <a:ext cx="2739534" cy="480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J’intègre ma structure dans mon compte </a:t>
            </a:r>
            <a:r>
              <a:rPr lang="fr-FR" sz="1400" dirty="0" err="1" smtClean="0"/>
              <a:t>asso</a:t>
            </a:r>
            <a:endParaRPr lang="fr-FR" sz="14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563431" y="2690474"/>
            <a:ext cx="5912316" cy="3708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1400" dirty="0"/>
              <a:t>Je saisis/mets à jour les activités de ma structure qui sont éligibles au </a:t>
            </a:r>
            <a:r>
              <a:rPr lang="fr-FR" sz="1400" dirty="0" smtClean="0"/>
              <a:t>Pass’Sport</a:t>
            </a:r>
            <a:endParaRPr lang="fr-FR" sz="1200" dirty="0"/>
          </a:p>
        </p:txBody>
      </p:sp>
      <p:sp>
        <p:nvSpPr>
          <p:cNvPr id="22" name="Ellipse 21"/>
          <p:cNvSpPr/>
          <p:nvPr/>
        </p:nvSpPr>
        <p:spPr>
          <a:xfrm>
            <a:off x="4402936" y="147416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4402936" y="2087633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1257051" y="2690474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1543848" y="1633700"/>
            <a:ext cx="2739534" cy="48005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Je me connecte à mon compte </a:t>
            </a:r>
            <a:r>
              <a:rPr lang="fr-FR" sz="1400" dirty="0" err="1" smtClean="0"/>
              <a:t>asso</a:t>
            </a:r>
            <a:endParaRPr lang="fr-FR" sz="1400" dirty="0"/>
          </a:p>
        </p:txBody>
      </p:sp>
      <p:sp>
        <p:nvSpPr>
          <p:cNvPr id="27" name="Flèche vers le bas 26"/>
          <p:cNvSpPr/>
          <p:nvPr/>
        </p:nvSpPr>
        <p:spPr>
          <a:xfrm>
            <a:off x="2717303" y="1230192"/>
            <a:ext cx="222542" cy="41616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1486397" y="4608930"/>
            <a:ext cx="5912316" cy="354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Je saisis les codes Pass’Sport qui m’ont été transmis par les adhérents</a:t>
            </a:r>
            <a:endParaRPr lang="fr-FR" sz="1400" dirty="0"/>
          </a:p>
        </p:txBody>
      </p:sp>
      <p:sp>
        <p:nvSpPr>
          <p:cNvPr id="29" name="Ellipse 28"/>
          <p:cNvSpPr/>
          <p:nvPr/>
        </p:nvSpPr>
        <p:spPr>
          <a:xfrm>
            <a:off x="1260609" y="3205681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7635949" y="625648"/>
            <a:ext cx="1207328" cy="70381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Voir les </a:t>
            </a:r>
            <a:r>
              <a:rPr lang="fr-FR" sz="1400" dirty="0" err="1" smtClean="0"/>
              <a:t>pre-requis</a:t>
            </a:r>
            <a:r>
              <a:rPr lang="fr-FR" sz="1400" dirty="0" smtClean="0"/>
              <a:t> (page 3)</a:t>
            </a:r>
            <a:endParaRPr lang="fr-FR" sz="1400" dirty="0"/>
          </a:p>
        </p:txBody>
      </p:sp>
      <p:sp>
        <p:nvSpPr>
          <p:cNvPr id="31" name="Flèche vers le bas 30"/>
          <p:cNvSpPr/>
          <p:nvPr/>
        </p:nvSpPr>
        <p:spPr>
          <a:xfrm rot="16200000">
            <a:off x="7295727" y="887625"/>
            <a:ext cx="360040" cy="32040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 à angle droit 2"/>
          <p:cNvSpPr/>
          <p:nvPr/>
        </p:nvSpPr>
        <p:spPr>
          <a:xfrm rot="5400000" flipV="1">
            <a:off x="7685636" y="1120944"/>
            <a:ext cx="555660" cy="1006971"/>
          </a:xfrm>
          <a:prstGeom prst="bentUpArrow">
            <a:avLst>
              <a:gd name="adj1" fmla="val 32714"/>
              <a:gd name="adj2" fmla="val 25000"/>
              <a:gd name="adj3" fmla="val 27571"/>
            </a:avLst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1363828" y="382647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35" name="Flèche vers le bas 34"/>
          <p:cNvSpPr/>
          <p:nvPr/>
        </p:nvSpPr>
        <p:spPr>
          <a:xfrm>
            <a:off x="2728069" y="2121240"/>
            <a:ext cx="234064" cy="40374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269758" y="464569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40774" y="843117"/>
            <a:ext cx="674991" cy="33110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 smtClean="0"/>
              <a:t>A ne faire qu’une seule fois (sauf changement de RIB ou nouvelle affiliation)</a:t>
            </a:r>
            <a:endParaRPr lang="fr-FR" sz="1400" dirty="0"/>
          </a:p>
        </p:txBody>
      </p:sp>
      <p:sp>
        <p:nvSpPr>
          <p:cNvPr id="38" name="Flèche vers le bas 37"/>
          <p:cNvSpPr/>
          <p:nvPr/>
        </p:nvSpPr>
        <p:spPr>
          <a:xfrm>
            <a:off x="3903024" y="4201442"/>
            <a:ext cx="234064" cy="40374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6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9322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000" dirty="0"/>
              <a:t>Comment se faire rembourser des Pass’Sport ?</a:t>
            </a:r>
            <a:r>
              <a:rPr lang="fr-FR" sz="2000" dirty="0" smtClean="0">
                <a:solidFill>
                  <a:srgbClr val="C00000"/>
                </a:solidFill>
              </a:rPr>
              <a:t>Quelques </a:t>
            </a:r>
            <a:r>
              <a:rPr lang="fr-FR" sz="2000" dirty="0" err="1" smtClean="0">
                <a:solidFill>
                  <a:srgbClr val="C00000"/>
                </a:solidFill>
              </a:rPr>
              <a:t>pre-requis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1547664" y="1223291"/>
            <a:ext cx="7108656" cy="3464677"/>
          </a:xfrm>
        </p:spPr>
        <p:txBody>
          <a:bodyPr/>
          <a:lstStyle/>
          <a:p>
            <a:pPr lvl="0"/>
            <a:endParaRPr lang="fr-FR" dirty="0" smtClean="0"/>
          </a:p>
          <a:p>
            <a:pPr lvl="0"/>
            <a:endParaRPr lang="fr-FR" dirty="0"/>
          </a:p>
          <a:p>
            <a:pPr lvl="0"/>
            <a:r>
              <a:rPr lang="fr-FR" dirty="0" smtClean="0"/>
              <a:t>Si je ne dispose pas encore d’un compte asso, </a:t>
            </a:r>
            <a:r>
              <a:rPr lang="fr-FR" u="sng" dirty="0" smtClean="0"/>
              <a:t>avant de me lancer dans la création du compte</a:t>
            </a:r>
            <a:r>
              <a:rPr lang="fr-FR" dirty="0" smtClean="0"/>
              <a:t>, </a:t>
            </a:r>
            <a:r>
              <a:rPr lang="fr-FR" b="1" dirty="0" smtClean="0"/>
              <a:t>je récupère les informations suivantes</a:t>
            </a:r>
            <a:r>
              <a:rPr lang="fr-FR" dirty="0" smtClean="0"/>
              <a:t> :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Le n° </a:t>
            </a:r>
            <a:r>
              <a:rPr lang="fr-FR" sz="1200" dirty="0" err="1" smtClean="0"/>
              <a:t>Siren</a:t>
            </a:r>
            <a:r>
              <a:rPr lang="fr-FR" sz="1200" dirty="0" smtClean="0"/>
              <a:t>/</a:t>
            </a:r>
            <a:r>
              <a:rPr lang="fr-FR" sz="1200" dirty="0"/>
              <a:t>S</a:t>
            </a:r>
            <a:r>
              <a:rPr lang="fr-FR" sz="1200" dirty="0" smtClean="0"/>
              <a:t>iret de ma structure (association, entreprise…)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sz="1200" dirty="0" smtClean="0"/>
              <a:t>La charte d’engagement au dispositif</a:t>
            </a:r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4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95536" y="1974143"/>
            <a:ext cx="3816424" cy="1806702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me connecte sur </a:t>
            </a:r>
            <a:r>
              <a:rPr lang="fr-FR" u="sng" dirty="0" smtClean="0">
                <a:hlinkClick r:id="rId2"/>
              </a:rPr>
              <a:t>https://lecompteasso.associations.gouv.fr/</a:t>
            </a:r>
            <a:endParaRPr lang="fr-FR" u="sng" dirty="0" smtClean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</a:t>
            </a:r>
            <a:r>
              <a:rPr lang="fr-FR" dirty="0"/>
              <a:t>saisis mon adresse de messagerie personnelle et mon mot de passe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/>
              <a:t>Je clique sur « </a:t>
            </a:r>
            <a:r>
              <a:rPr lang="fr-FR" b="1" dirty="0"/>
              <a:t>Créer un compte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pPr lvl="0"/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Recensement des structures éligibles au </a:t>
            </a:r>
            <a:r>
              <a:rPr lang="fr-FR" sz="2000" dirty="0" err="1"/>
              <a:t>Pass’Sport</a:t>
            </a:r>
            <a:r>
              <a:rPr lang="fr-FR" sz="2000" dirty="0"/>
              <a:t> : </a:t>
            </a:r>
            <a:r>
              <a:rPr lang="fr-FR" sz="2000" dirty="0">
                <a:solidFill>
                  <a:srgbClr val="C00000"/>
                </a:solidFill>
              </a:rPr>
              <a:t>comment faire ?</a:t>
            </a: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719386" y="1147505"/>
            <a:ext cx="5227872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104900">
              <a:tabLst>
                <a:tab pos="4308475" algn="l"/>
              </a:tabLst>
            </a:pPr>
            <a:r>
              <a:rPr lang="fr-FR" sz="1400" b="1" dirty="0" smtClean="0"/>
              <a:t>Je crée mon compte </a:t>
            </a:r>
            <a:r>
              <a:rPr lang="fr-FR" sz="1400" b="1" dirty="0" err="1" smtClean="0"/>
              <a:t>asso</a:t>
            </a:r>
            <a:r>
              <a:rPr lang="fr-FR" sz="1400" b="1" dirty="0" smtClean="0"/>
              <a:t>	</a:t>
            </a:r>
            <a:r>
              <a:rPr lang="fr-FR" sz="1400" dirty="0" smtClean="0"/>
              <a:t>1 minute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1" y="732650"/>
            <a:ext cx="2663528" cy="20195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089" y="1989184"/>
            <a:ext cx="4512999" cy="2598790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09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485441" y="1826824"/>
            <a:ext cx="3816424" cy="1440161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</a:t>
            </a:r>
            <a:r>
              <a:rPr lang="fr-FR" dirty="0"/>
              <a:t>renseigne mes </a:t>
            </a:r>
            <a:r>
              <a:rPr lang="fr-FR" b="1" dirty="0"/>
              <a:t>coordonnées </a:t>
            </a:r>
            <a:r>
              <a:rPr lang="fr-FR" b="1" dirty="0" smtClean="0"/>
              <a:t>personnelles</a:t>
            </a:r>
            <a:endParaRPr lang="fr-FR" dirty="0" smtClean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</a:t>
            </a:r>
            <a:r>
              <a:rPr lang="fr-FR" dirty="0"/>
              <a:t>clique sur « </a:t>
            </a:r>
            <a:r>
              <a:rPr lang="fr-FR" b="1" dirty="0"/>
              <a:t>Créer ce compte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pPr marL="266700" indent="-174625">
              <a:buFont typeface="Arial" panose="020B0604020202020204" pitchFamily="34" charset="0"/>
              <a:buChar char="•"/>
            </a:pPr>
            <a:r>
              <a:rPr lang="fr-FR" dirty="0"/>
              <a:t>Je reçois le message ci-dessous sur la messagerie et </a:t>
            </a:r>
            <a:r>
              <a:rPr lang="fr-FR" b="1" dirty="0"/>
              <a:t>active</a:t>
            </a:r>
            <a:r>
              <a:rPr lang="fr-FR" dirty="0"/>
              <a:t> mon compte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0"/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719386" y="1147505"/>
            <a:ext cx="4268802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b="1" dirty="0" smtClean="0"/>
              <a:t>Je crée mon compte </a:t>
            </a:r>
            <a:r>
              <a:rPr lang="fr-FR" sz="1400" b="1" dirty="0" err="1" smtClean="0"/>
              <a:t>asso</a:t>
            </a:r>
            <a:endParaRPr lang="fr-FR" sz="1400" b="1" dirty="0"/>
          </a:p>
        </p:txBody>
      </p:sp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24592"/>
          <a:stretch/>
        </p:blipFill>
        <p:spPr>
          <a:xfrm>
            <a:off x="4425798" y="897576"/>
            <a:ext cx="4517706" cy="2898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b="27127"/>
          <a:stretch/>
        </p:blipFill>
        <p:spPr>
          <a:xfrm>
            <a:off x="378024" y="3601862"/>
            <a:ext cx="4713057" cy="1126242"/>
          </a:xfrm>
          <a:prstGeom prst="rect">
            <a:avLst/>
          </a:prstGeom>
        </p:spPr>
      </p:pic>
      <p:sp>
        <p:nvSpPr>
          <p:cNvPr id="6" name="Flèche à angle droit 5"/>
          <p:cNvSpPr/>
          <p:nvPr/>
        </p:nvSpPr>
        <p:spPr>
          <a:xfrm rot="5400000" flipV="1">
            <a:off x="6163290" y="3572748"/>
            <a:ext cx="387029" cy="833304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85802" y="2014013"/>
            <a:ext cx="3471614" cy="1806702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Si </a:t>
            </a:r>
            <a:r>
              <a:rPr lang="fr-FR" dirty="0">
                <a:sym typeface="Wingdings" panose="05000000000000000000" pitchFamily="2" charset="2"/>
              </a:rPr>
              <a:t>je suis </a:t>
            </a:r>
            <a:r>
              <a:rPr lang="fr-FR" dirty="0"/>
              <a:t>le représentant légal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>
                <a:sym typeface="Wingdings" panose="05000000000000000000" pitchFamily="2" charset="2"/>
              </a:rPr>
              <a:t>d’une structure non associative affiliée je </a:t>
            </a:r>
            <a:r>
              <a:rPr lang="fr-FR" dirty="0" smtClean="0">
                <a:sym typeface="Wingdings" panose="05000000000000000000" pitchFamily="2" charset="2"/>
              </a:rPr>
              <a:t>sélectionne 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renseigne le </a:t>
            </a:r>
            <a:r>
              <a:rPr lang="fr-FR" b="1" dirty="0" smtClean="0"/>
              <a:t>numéro SIREN </a:t>
            </a:r>
            <a:r>
              <a:rPr lang="fr-FR" b="1" dirty="0"/>
              <a:t>ou </a:t>
            </a:r>
            <a:r>
              <a:rPr lang="fr-FR" b="1" dirty="0" smtClean="0"/>
              <a:t>SIRET </a:t>
            </a:r>
            <a:r>
              <a:rPr lang="fr-FR" dirty="0" smtClean="0"/>
              <a:t>de ma structure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lance la recherche </a:t>
            </a:r>
            <a:endParaRPr lang="fr-FR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0"/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719385" y="1147505"/>
            <a:ext cx="8148390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009650">
              <a:tabLst>
                <a:tab pos="4213225" algn="l"/>
                <a:tab pos="4308475" algn="l"/>
              </a:tabLst>
            </a:pPr>
            <a:r>
              <a:rPr lang="fr-FR" sz="1400" b="1" dirty="0"/>
              <a:t>J’intègre ma structure dans mon compte </a:t>
            </a:r>
            <a:r>
              <a:rPr lang="fr-FR" sz="1400" b="1" dirty="0" err="1" smtClean="0"/>
              <a:t>asso</a:t>
            </a:r>
            <a:r>
              <a:rPr lang="fr-FR" sz="1400" b="1" dirty="0" smtClean="0"/>
              <a:t> 					</a:t>
            </a:r>
            <a:r>
              <a:rPr lang="fr-FR" sz="1400" dirty="0" smtClean="0"/>
              <a:t>3 minutes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2436049"/>
            <a:ext cx="1781175" cy="2762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49" y="3631985"/>
            <a:ext cx="495300" cy="4953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199" y="2005012"/>
            <a:ext cx="4931527" cy="241458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7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719385" y="1147505"/>
            <a:ext cx="8167440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009650">
              <a:tabLst>
                <a:tab pos="4213225" algn="l"/>
                <a:tab pos="4308475" algn="l"/>
              </a:tabLst>
            </a:pPr>
            <a:r>
              <a:rPr lang="fr-FR" sz="1400" b="1" dirty="0"/>
              <a:t>J’intègre ma structure dans mon compte </a:t>
            </a:r>
            <a:r>
              <a:rPr lang="fr-FR" sz="1400" b="1" dirty="0" err="1" smtClean="0"/>
              <a:t>asso</a:t>
            </a:r>
            <a:r>
              <a:rPr lang="fr-FR" sz="1400" b="1" dirty="0" smtClean="0"/>
              <a:t> 		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95536" y="2556387"/>
            <a:ext cx="3471614" cy="934066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</a:t>
            </a:r>
            <a:r>
              <a:rPr lang="fr-FR" dirty="0"/>
              <a:t>vérifie </a:t>
            </a:r>
            <a:r>
              <a:rPr lang="fr-FR" dirty="0" smtClean="0"/>
              <a:t>qu’il </a:t>
            </a:r>
            <a:r>
              <a:rPr lang="fr-FR" dirty="0"/>
              <a:t>s’agit </a:t>
            </a:r>
            <a:r>
              <a:rPr lang="fr-FR" dirty="0" smtClean="0"/>
              <a:t>bien de </a:t>
            </a:r>
            <a:r>
              <a:rPr lang="fr-FR" dirty="0"/>
              <a:t>ma </a:t>
            </a:r>
            <a:r>
              <a:rPr lang="fr-FR" dirty="0" smtClean="0"/>
              <a:t>structure</a:t>
            </a:r>
          </a:p>
          <a:p>
            <a:pPr marL="266700" lvl="0" indent="-17462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Si oui, Je </a:t>
            </a:r>
            <a:r>
              <a:rPr lang="fr-FR" dirty="0"/>
              <a:t>clique « oui » et je </a:t>
            </a:r>
            <a:r>
              <a:rPr lang="fr-FR" dirty="0" smtClean="0"/>
              <a:t>valide et je me laisse guider</a:t>
            </a:r>
            <a:endParaRPr lang="fr-FR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 smtClean="0"/>
          </a:p>
          <a:p>
            <a:pPr lvl="0"/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59" y="1708784"/>
            <a:ext cx="5081067" cy="24898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01729" y="4326194"/>
            <a:ext cx="488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Cas particulier des </a:t>
            </a:r>
            <a:r>
              <a:rPr lang="fr-FR" sz="1200" b="1" dirty="0" smtClean="0">
                <a:solidFill>
                  <a:srgbClr val="FF0000"/>
                </a:solidFill>
              </a:rPr>
              <a:t>entreprises individuelles : </a:t>
            </a:r>
            <a:r>
              <a:rPr lang="fr-FR" sz="1200" b="1" dirty="0">
                <a:solidFill>
                  <a:srgbClr val="FF0000"/>
                </a:solidFill>
              </a:rPr>
              <a:t>l’écran est vide il faut cliquer sur oui pour avancer</a:t>
            </a:r>
          </a:p>
        </p:txBody>
      </p:sp>
    </p:spTree>
    <p:extLst>
      <p:ext uri="{BB962C8B-B14F-4D97-AF65-F5344CB8AC3E}">
        <p14:creationId xmlns:p14="http://schemas.microsoft.com/office/powerpoint/2010/main" val="32372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6" y="1147505"/>
            <a:ext cx="8173154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009650">
              <a:tabLst>
                <a:tab pos="4213225" algn="l"/>
                <a:tab pos="4308475" algn="l"/>
              </a:tabLst>
            </a:pPr>
            <a:r>
              <a:rPr lang="fr-FR" sz="1400" b="1" dirty="0"/>
              <a:t>J’intègre ma structure dans mon compte </a:t>
            </a:r>
            <a:r>
              <a:rPr lang="fr-FR" sz="1400" b="1" dirty="0" err="1" smtClean="0"/>
              <a:t>asso</a:t>
            </a:r>
            <a:r>
              <a:rPr lang="fr-FR" sz="1400" b="1" dirty="0" smtClean="0"/>
              <a:t> 					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95536" y="1729741"/>
            <a:ext cx="3471614" cy="2289810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</a:t>
            </a:r>
            <a:r>
              <a:rPr lang="fr-FR" b="1" dirty="0"/>
              <a:t>renseigne ma fonction</a:t>
            </a:r>
            <a:r>
              <a:rPr lang="fr-FR" dirty="0"/>
              <a:t> dans la </a:t>
            </a:r>
            <a:r>
              <a:rPr lang="fr-FR" dirty="0" smtClean="0"/>
              <a:t>structure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</a:t>
            </a:r>
            <a:r>
              <a:rPr lang="fr-FR" dirty="0"/>
              <a:t>coche le </a:t>
            </a:r>
            <a:r>
              <a:rPr lang="fr-FR" b="1" dirty="0"/>
              <a:t>certificat sur </a:t>
            </a:r>
            <a:r>
              <a:rPr lang="fr-FR" b="1" dirty="0" smtClean="0"/>
              <a:t>l’honneur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</a:t>
            </a:r>
            <a:r>
              <a:rPr lang="fr-FR" b="1" dirty="0" smtClean="0"/>
              <a:t>valide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J’accède alors à </a:t>
            </a:r>
            <a:r>
              <a:rPr lang="fr-FR" b="1" dirty="0" smtClean="0"/>
              <a:t>l’accueil</a:t>
            </a:r>
            <a:r>
              <a:rPr lang="fr-FR" dirty="0" smtClean="0"/>
              <a:t> de mon compte </a:t>
            </a:r>
            <a:r>
              <a:rPr lang="fr-FR" dirty="0" err="1" smtClean="0"/>
              <a:t>asso</a:t>
            </a:r>
            <a:endParaRPr lang="fr-FR" dirty="0" smtClean="0"/>
          </a:p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Si je suis représentant légal de plusieurs structures, je peux intégrer de nouvelles structures en cliquant dans l’accueil sur</a:t>
            </a:r>
            <a:endParaRPr lang="fr-FR" dirty="0"/>
          </a:p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4600"/>
          <a:stretch/>
        </p:blipFill>
        <p:spPr>
          <a:xfrm>
            <a:off x="3955109" y="1517650"/>
            <a:ext cx="5019758" cy="32212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" y="3995738"/>
            <a:ext cx="3306840" cy="3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719385" y="1147505"/>
            <a:ext cx="8129340" cy="3102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009650">
              <a:tabLst>
                <a:tab pos="4213225" algn="l"/>
                <a:tab pos="4308475" algn="l"/>
              </a:tabLst>
            </a:pPr>
            <a:r>
              <a:rPr lang="fr-FR" sz="1400" b="1" dirty="0"/>
              <a:t>Je saisis/mets à jour les activités de ma structure qui sont éligibles au </a:t>
            </a:r>
            <a:r>
              <a:rPr lang="fr-FR" sz="1400" b="1" dirty="0" err="1" smtClean="0"/>
              <a:t>Pass’Sport</a:t>
            </a:r>
            <a:r>
              <a:rPr lang="fr-FR" sz="1400" b="1" dirty="0" smtClean="0"/>
              <a:t>	</a:t>
            </a:r>
            <a:r>
              <a:rPr lang="fr-FR" sz="1400" dirty="0" smtClean="0"/>
              <a:t>3 minutes</a:t>
            </a:r>
            <a:endParaRPr lang="fr-FR" sz="1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95536" y="1729741"/>
            <a:ext cx="2623889" cy="2813684"/>
          </a:xfrm>
        </p:spPr>
        <p:txBody>
          <a:bodyPr/>
          <a:lstStyle/>
          <a:p>
            <a:pPr marL="266700" lvl="0" indent="-174625">
              <a:buFont typeface="Arial" panose="020B0604020202020204" pitchFamily="34" charset="0"/>
              <a:buChar char="•"/>
            </a:pPr>
            <a:r>
              <a:rPr lang="fr-FR" dirty="0" smtClean="0"/>
              <a:t>Je clique sur le bouton</a:t>
            </a:r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/>
          </a:p>
          <a:p>
            <a:pPr marL="266700" lvl="0" indent="-174625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66700" indent="-17462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dirty="0" smtClean="0"/>
              <a:t>Je </a:t>
            </a:r>
            <a:r>
              <a:rPr lang="fr-FR" dirty="0"/>
              <a:t>vérifie que les données de ma structure sont à jour, je corrige ou complète et enregistre chaque bloc </a:t>
            </a:r>
            <a:r>
              <a:rPr lang="fr-FR" dirty="0" smtClean="0"/>
              <a:t>modifié</a:t>
            </a:r>
          </a:p>
          <a:p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95486"/>
            <a:ext cx="7416824" cy="582921"/>
          </a:xfrm>
        </p:spPr>
        <p:txBody>
          <a:bodyPr>
            <a:noAutofit/>
          </a:bodyPr>
          <a:lstStyle/>
          <a:p>
            <a:r>
              <a:rPr lang="fr-FR" sz="2000" dirty="0"/>
              <a:t>Comment se faire rembourser des Pass’Sport ?</a:t>
            </a:r>
            <a:endParaRPr lang="fr-FR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7534"/>
            <a:ext cx="828000" cy="2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395536" y="1138780"/>
            <a:ext cx="360040" cy="3276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204" y="2024062"/>
            <a:ext cx="5120509" cy="14066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8621" r="2794" b="-5261"/>
          <a:stretch/>
        </p:blipFill>
        <p:spPr>
          <a:xfrm>
            <a:off x="707922" y="2024061"/>
            <a:ext cx="2547500" cy="5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E1EC85B-F105-6746-B038-7F74470E5791}" vid="{346A8D6E-BB54-0243-B9E5-BC7EB6338294}"/>
    </a:ext>
  </a:extLst>
</a:theme>
</file>

<file path=ppt/theme/theme2.xml><?xml version="1.0" encoding="utf-8"?>
<a:theme xmlns:a="http://schemas.openxmlformats.org/drawingml/2006/main" name="1_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0" id="{37C1200E-3D4A-7543-846E-734EA9CAF17D}" vid="{7797F982-CCA4-DB4D-AC08-18BFB5329DA2}"/>
    </a:ext>
  </a:extLst>
</a:theme>
</file>

<file path=ppt/theme/theme3.xml><?xml version="1.0" encoding="utf-8"?>
<a:theme xmlns:a="http://schemas.openxmlformats.org/drawingml/2006/main" name="2_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0E1EC85B-F105-6746-B038-7F74470E5791}" vid="{346A8D6E-BB54-0243-B9E5-BC7EB6338294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MChargeSports_ModelePPT</Template>
  <TotalTime>20274</TotalTime>
  <Words>1303</Words>
  <Application>Microsoft Office PowerPoint</Application>
  <PresentationFormat>Affichage à l'écran (16:9)</PresentationFormat>
  <Paragraphs>157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PREMIER MINISTRE</vt:lpstr>
      <vt:lpstr>1_PREMIER MINISTRE</vt:lpstr>
      <vt:lpstr>2_PREMIER MINISTRE</vt:lpstr>
      <vt:lpstr>Présentation PowerPoint</vt:lpstr>
      <vt:lpstr>Comment se faire rembourser des Pass’Sport ?</vt:lpstr>
      <vt:lpstr>Comment se faire rembourser des Pass’Sport ?Quelques pre-requis</vt:lpstr>
      <vt:lpstr>Recensement des structures éligibles au Pass’Sport : comment faire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Comment se faire rembourser des Pass’Sport ?</vt:lpstr>
      <vt:lpstr>Quand serais-je remboursé des Pass’Sport ?</vt:lpstr>
    </vt:vector>
  </TitlesOfParts>
  <Manager>Client</Manager>
  <Company>Ministere de l'Education Nationale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PIERRE-ANTOINE BASSERAS</dc:creator>
  <cp:lastModifiedBy>STEPHANIE HOCDE-LABAU</cp:lastModifiedBy>
  <cp:revision>291</cp:revision>
  <cp:lastPrinted>2021-11-15T12:33:42Z</cp:lastPrinted>
  <dcterms:created xsi:type="dcterms:W3CDTF">2021-08-11T09:04:18Z</dcterms:created>
  <dcterms:modified xsi:type="dcterms:W3CDTF">2023-07-07T09:31:28Z</dcterms:modified>
</cp:coreProperties>
</file>