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599" r:id="rId3"/>
    <p:sldId id="613" r:id="rId4"/>
    <p:sldId id="601" r:id="rId5"/>
    <p:sldId id="602" r:id="rId6"/>
    <p:sldId id="603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38AF8D-F5F5-44D3-87EF-BC2812F7C1BA}" v="4" dt="2023-09-02T07:42:26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74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" y="6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C de la ligue Provence-Alpes-Cote-d Azur" userId="dab9edc3-299e-43f8-b0a6-2ff8bfa72254" providerId="ADAL" clId="{FE38AF8D-F5F5-44D3-87EF-BC2812F7C1BA}"/>
    <pc:docChg chg="mod modSld">
      <pc:chgData name="COC de la ligue Provence-Alpes-Cote-d Azur" userId="dab9edc3-299e-43f8-b0a6-2ff8bfa72254" providerId="ADAL" clId="{FE38AF8D-F5F5-44D3-87EF-BC2812F7C1BA}" dt="2023-09-02T07:42:26.767" v="5" actId="6549"/>
      <pc:docMkLst>
        <pc:docMk/>
      </pc:docMkLst>
      <pc:sldChg chg="modSp modAnim">
        <pc:chgData name="COC de la ligue Provence-Alpes-Cote-d Azur" userId="dab9edc3-299e-43f8-b0a6-2ff8bfa72254" providerId="ADAL" clId="{FE38AF8D-F5F5-44D3-87EF-BC2812F7C1BA}" dt="2023-09-02T07:42:26.767" v="5" actId="6549"/>
        <pc:sldMkLst>
          <pc:docMk/>
          <pc:sldMk cId="1527060781" sldId="613"/>
        </pc:sldMkLst>
        <pc:spChg chg="mod">
          <ac:chgData name="COC de la ligue Provence-Alpes-Cote-d Azur" userId="dab9edc3-299e-43f8-b0a6-2ff8bfa72254" providerId="ADAL" clId="{FE38AF8D-F5F5-44D3-87EF-BC2812F7C1BA}" dt="2023-09-02T07:42:23.552" v="4" actId="6549"/>
          <ac:spMkLst>
            <pc:docMk/>
            <pc:sldMk cId="1527060781" sldId="613"/>
            <ac:spMk id="3" creationId="{0C612D8C-82CD-4019-A13A-599F902D24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2B68F-7E76-40A7-9F3F-62CB11A4F126}" type="datetimeFigureOut">
              <a:rPr lang="fr-FR" smtClean="0"/>
              <a:t>02/09/2023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87049-7864-40BC-A6D6-9D1AD8C42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72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23B32CC-0401-E452-FFFF-1B1686116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2419350"/>
            <a:ext cx="75692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68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9CE7-1E2D-4DA0-9C89-8ED1D09D8230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F2AB-D4B7-4621-A686-B96AD97BF0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view.genial.ly/63e5e9cb63cf99001144ce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83BA6A-BE98-485D-920F-D2DB7BA8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D71B8-8BE8-4968-A4E5-AA729789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Exécution conforme de l'attaquant et le mouvement du défenseur est illégal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le but est marqué : But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le but n'est pas marqué : Exclusion 2mn pour le défenseur ; </a:t>
            </a:r>
            <a:r>
              <a:rPr lang="fr-FR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ré-exécution</a:t>
            </a: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l'engagement</a:t>
            </a:r>
            <a:b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b="1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(hors 30 dernières secondes)</a:t>
            </a:r>
            <a:endParaRPr lang="fr-FR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338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D53347-1C99-44D5-AF0A-3FB07AE0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1019971" cy="374582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fr-FR" sz="3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-Il n’est pas permis de sauter dans la zone lors d’un engagement</a:t>
            </a:r>
            <a:b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3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 n'est pas autorisé de franchir la ligne de la zone d'engagement du coté de l'équipe adverse</a:t>
            </a:r>
            <a:b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n’est pas permis pour un joueur de l’équipe opposée de toucher le ballon avant qu’il n’ait franchi la ligne de zone d’engagement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38A3E6-1CA6-4C6B-B1C3-4B777DE8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4731657"/>
            <a:ext cx="11829141" cy="1445306"/>
          </a:xfrm>
        </p:spPr>
        <p:txBody>
          <a:bodyPr/>
          <a:lstStyle/>
          <a:p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L’arbitre doit siffler lorsque le lanceur se trouve à l’intérieur de la zone d’engagement et non avant :    ==&gt; </a:t>
            </a:r>
            <a:r>
              <a:rPr lang="fr-FR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Ré-exécution</a:t>
            </a: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l'engagement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53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94C61-48BD-4A17-B215-F40930429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6738"/>
            <a:ext cx="10515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Exécutions non conformes</a:t>
            </a:r>
            <a:br>
              <a:rPr lang="fr-FR" sz="5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1CEC71-0758-4C1D-87A5-2E84393DE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" y="1086395"/>
            <a:ext cx="11930743" cy="162777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*Exécution en dehors de la zone d'engagement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*Exécution avec un pied à l'extérieur de la zone d'engagement côté terrain adverse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AC21DE-1888-4807-8413-3EE5ECD9DDB1}"/>
              </a:ext>
            </a:extLst>
          </p:cNvPr>
          <p:cNvSpPr txBox="1"/>
          <p:nvPr/>
        </p:nvSpPr>
        <p:spPr>
          <a:xfrm>
            <a:off x="72571" y="2903163"/>
            <a:ext cx="1219200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EXCLUSION DE 2 MN AU DEFENSEUR et REEXECUTION DE L’ENGAGEMENT</a:t>
            </a:r>
            <a:r>
              <a:rPr lang="fr-FR" sz="24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7255BA8-7F5B-49DE-9B42-CDB8BAC4DC1C}"/>
              </a:ext>
            </a:extLst>
          </p:cNvPr>
          <p:cNvSpPr txBox="1"/>
          <p:nvPr/>
        </p:nvSpPr>
        <p:spPr>
          <a:xfrm>
            <a:off x="275772" y="3590335"/>
            <a:ext cx="115969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*Le défenseur est entré dans la zone d’engagement lors de l'exécution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94221B2-E442-4919-890D-E6C8303E96A9}"/>
              </a:ext>
            </a:extLst>
          </p:cNvPr>
          <p:cNvSpPr txBox="1"/>
          <p:nvPr/>
        </p:nvSpPr>
        <p:spPr>
          <a:xfrm>
            <a:off x="319313" y="4341947"/>
            <a:ext cx="115533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*Le défenseur intercepte le ballon avant qu’il n’ait franchi la ligne de la zone d'engagement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08304B6-EAD6-4448-910A-F17150B6E81C}"/>
              </a:ext>
            </a:extLst>
          </p:cNvPr>
          <p:cNvSpPr txBox="1"/>
          <p:nvPr/>
        </p:nvSpPr>
        <p:spPr>
          <a:xfrm>
            <a:off x="275772" y="5294551"/>
            <a:ext cx="117855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*Le défenseur est dans la zone d'engagement et empêche son exécution ET le ballon n’a pas complètement franchit la zone d’engagement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5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D2877-5D57-435A-83B0-AB635F3F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389"/>
          </a:xfrm>
        </p:spPr>
        <p:txBody>
          <a:bodyPr>
            <a:normAutofit/>
          </a:bodyPr>
          <a:lstStyle/>
          <a:p>
            <a:r>
              <a:rPr lang="fr-FR" sz="2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EXCLUSION DE 2 MN A L’ATTAQUANT ET JF POUR LA DEFENSE</a:t>
            </a:r>
            <a:endParaRPr lang="fr-F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5A73C5-A622-468C-99C0-1F47B020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1621275"/>
            <a:ext cx="11887199" cy="1030515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L'attaquant passe volontairement le ballon à l'adversaire situé à l'extérieur de la zone d'engagement 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8EA7A34-B0A2-4A91-918F-1CC8A70AF65C}"/>
              </a:ext>
            </a:extLst>
          </p:cNvPr>
          <p:cNvSpPr txBox="1"/>
          <p:nvPr/>
        </p:nvSpPr>
        <p:spPr>
          <a:xfrm>
            <a:off x="203199" y="3242551"/>
            <a:ext cx="11887200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*Provocation de l'attaquant : il passe volontairement la balle au défenseur SANS avoir de coéquipiers près de lui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68B57-24FE-4EC3-A03D-896BB612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942"/>
            <a:ext cx="10515600" cy="416966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Gestion lors des 30 dernières secondes (Règle 8:10c</a:t>
            </a:r>
            <a:r>
              <a:rPr lang="fr-FR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943977-2421-4755-8A8B-53C967D66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311"/>
            <a:ext cx="11150600" cy="1340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*Le défenseur </a:t>
            </a: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 au contre de la balle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entre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dans la zone d’engagement, sur une engagement direct vert le but ;</a:t>
            </a: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DISQUALIFICATION DU DEFENSEUR + JET DE 7M</a:t>
            </a:r>
            <a:endParaRPr lang="fr-F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27F61D3-2D26-4DA8-9B9C-A2FD4BC59BB9}"/>
              </a:ext>
            </a:extLst>
          </p:cNvPr>
          <p:cNvSpPr txBox="1"/>
          <p:nvPr/>
        </p:nvSpPr>
        <p:spPr>
          <a:xfrm>
            <a:off x="809171" y="2758560"/>
            <a:ext cx="11150600" cy="1345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*Le défenseur contre le ballon lors de l'exécution de l'engagement en étant dans la zone d'engagement :</a:t>
            </a: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DISQUALIFICATION DU DEFENSEUR + JET DE 7M</a:t>
            </a:r>
            <a:endParaRPr lang="fr-F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2358F1-ED80-4768-AB8E-3475D441A94A}"/>
              </a:ext>
            </a:extLst>
          </p:cNvPr>
          <p:cNvSpPr txBox="1"/>
          <p:nvPr/>
        </p:nvSpPr>
        <p:spPr>
          <a:xfrm>
            <a:off x="644071" y="4619862"/>
            <a:ext cx="10903857" cy="1876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*Le défenseur entre dans la zone d'engagement lors de l'exécution, avec une </a:t>
            </a:r>
            <a:r>
              <a:rPr lang="fr-FR" sz="2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défense passive</a:t>
            </a: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</a:t>
            </a:r>
            <a:b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6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règle 8:10C ne s'applique pas </a:t>
            </a:r>
            <a:r>
              <a:rPr lang="fr-FR" sz="26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Exclusion 2 mn au défenseur ;  Jet Franc pour l'attaque</a:t>
            </a:r>
            <a:endParaRPr lang="fr-F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5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238CD-A3DE-4242-AFA3-FCBFB7AC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Rappel de la règle en vigueur  Ligne médiane de 1.5M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EFFC5B-8A06-44C7-9A93-37943CFD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1"/>
            <a:ext cx="11208657" cy="166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L’engagement est exécuté : </a:t>
            </a:r>
            <a:b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depuis le centre de l’aire de jeu avec une tolérance de 1,50m </a:t>
            </a:r>
            <a:b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chaque côté, dans n’importe quelle direction et il doit s’effectuer dans les 3 secondes qui suivent le coup de sifflet d’engagement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EEB09EE-8B9A-48BD-A2E3-511B5C77AA0A}"/>
              </a:ext>
            </a:extLst>
          </p:cNvPr>
          <p:cNvSpPr txBox="1"/>
          <p:nvPr/>
        </p:nvSpPr>
        <p:spPr>
          <a:xfrm>
            <a:off x="838199" y="3132764"/>
            <a:ext cx="11208657" cy="1345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joueur exécutant l’engagement doit se trouver au moins </a:t>
            </a:r>
            <a:r>
              <a:rPr lang="fr-FR" sz="2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avec un pied sur la ligne médiane</a:t>
            </a: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l’autre pied sur ou derrière cette ligne et garder cette position jusqu’à ce que le ballon ait quitté sa main.</a:t>
            </a:r>
            <a:endParaRPr lang="fr-F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961A50-737A-4096-B4D8-1B841A3416CA}"/>
              </a:ext>
            </a:extLst>
          </p:cNvPr>
          <p:cNvSpPr txBox="1"/>
          <p:nvPr/>
        </p:nvSpPr>
        <p:spPr>
          <a:xfrm>
            <a:off x="838199" y="4693782"/>
            <a:ext cx="11208656" cy="917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coéquipiers du porteur du ballon ne peuvent pas dépasser la ligne médiane avant le coup de sifflet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16B0A41-35F4-42BA-8C3B-3A961FE822E6}"/>
              </a:ext>
            </a:extLst>
          </p:cNvPr>
          <p:cNvSpPr txBox="1"/>
          <p:nvPr/>
        </p:nvSpPr>
        <p:spPr>
          <a:xfrm>
            <a:off x="838199" y="5689040"/>
            <a:ext cx="11208656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adversaires ne peuvent pas s’approcher à moins de 3 mètres du joueur exécutant l’engagement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837F85C-F5CD-4B20-95A7-6CF68279F868}"/>
              </a:ext>
            </a:extLst>
          </p:cNvPr>
          <p:cNvSpPr txBox="1"/>
          <p:nvPr/>
        </p:nvSpPr>
        <p:spPr>
          <a:xfrm>
            <a:off x="2771775" y="1851660"/>
            <a:ext cx="611505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b="1" dirty="0">
                <a:solidFill>
                  <a:srgbClr val="000000"/>
                </a:solidFill>
                <a:latin typeface="Work Sans" panose="020B0604020202020204" pitchFamily="2" charset="0"/>
                <a:ea typeface="Calibri" panose="020F0502020204030204" pitchFamily="34" charset="0"/>
                <a:cs typeface="Arial" panose="020B0604020202020204" pitchFamily="34" charset="0"/>
              </a:rPr>
              <a:t>Lien </a:t>
            </a:r>
            <a:r>
              <a:rPr lang="fr-FR" b="1" dirty="0">
                <a:effectLst/>
                <a:latin typeface="Work Sans" panose="020B0604020202020204" pitchFamily="2" charset="0"/>
              </a:rPr>
              <a:t>pour l'arbitrage saison 2023/2024</a:t>
            </a:r>
            <a:b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https://view.genial.ly/646dcccff296b90018b0cabf</a:t>
            </a:r>
            <a:br>
              <a:rPr lang="fr-FR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b="1" dirty="0">
                <a:solidFill>
                  <a:srgbClr val="000000"/>
                </a:solidFill>
                <a:effectLst/>
                <a:latin typeface="Work Sans" pitchFamily="2" charset="0"/>
                <a:ea typeface="Calibri" panose="020F0502020204030204" pitchFamily="34" charset="0"/>
                <a:cs typeface="Arial" panose="020B0604020202020204" pitchFamily="34" charset="0"/>
              </a:rPr>
              <a:t>Lien Vidéos et Interprétations Nouvelles Règles (engagement) </a:t>
            </a:r>
            <a:b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https://view.genial.ly/63e5e9cb63cf99001144ce15</a:t>
            </a:r>
            <a:br>
              <a:rPr lang="fr-F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46400708-CDFE-43F6-AD51-00E2DFD35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523" y="272812"/>
            <a:ext cx="3900407" cy="10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7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F48DD-3B37-4E5F-946F-4A55E874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C3FD55-C450-4C87-BC9F-8D9163535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b="1" i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0" indent="0">
              <a:buNone/>
            </a:pPr>
            <a:endParaRPr lang="fr-FR" sz="2800" b="1" i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fr-FR" b="1" i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0" indent="0" algn="ctr">
              <a:buNone/>
            </a:pPr>
            <a:r>
              <a:rPr lang="fr-FR" sz="80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L’ENGAGEMENT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48752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612D8C-82CD-4019-A13A-599F902D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51030" cy="66986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>
              <a:solidFill>
                <a:srgbClr val="3C3D41"/>
              </a:solidFill>
              <a:effectLst/>
              <a:latin typeface="Archiv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Le Bureau Directeur de la FFHB, en date du 23 juin 2023 a validé </a:t>
            </a:r>
            <a:r>
              <a:rPr lang="fr-FR" b="1" dirty="0">
                <a:solidFill>
                  <a:srgbClr val="000000"/>
                </a:solidFill>
                <a:effectLst/>
                <a:latin typeface="Parka-Light"/>
              </a:rPr>
              <a:t>l’utilisation du cercle de basket</a:t>
            </a: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 pour l’engagement </a:t>
            </a:r>
            <a:r>
              <a:rPr lang="fr-FR" b="1" dirty="0">
                <a:solidFill>
                  <a:srgbClr val="000000"/>
                </a:solidFill>
                <a:effectLst/>
                <a:latin typeface="Parka-Light"/>
              </a:rPr>
              <a:t>à titre provisoire pour la saison 2023/2024</a:t>
            </a: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 </a:t>
            </a:r>
            <a:r>
              <a:rPr lang="fr-FR" b="1" dirty="0">
                <a:solidFill>
                  <a:srgbClr val="000000"/>
                </a:solidFill>
                <a:effectLst/>
                <a:latin typeface="Parka-Light"/>
              </a:rPr>
              <a:t>pour les compétitions nationales y compris championnats jeunes nationaux</a:t>
            </a: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u="sng" dirty="0">
                <a:solidFill>
                  <a:srgbClr val="FF0000"/>
                </a:solidFill>
                <a:effectLst/>
                <a:latin typeface="Parka-Light"/>
              </a:rPr>
              <a:t>Le cercle </a:t>
            </a:r>
            <a:r>
              <a:rPr lang="fr-FR" b="1" u="sng">
                <a:solidFill>
                  <a:srgbClr val="FF0000"/>
                </a:solidFill>
                <a:effectLst/>
                <a:latin typeface="Parka-Light"/>
              </a:rPr>
              <a:t>de 4 mètres </a:t>
            </a:r>
            <a:r>
              <a:rPr lang="fr-FR" b="1" u="sng" dirty="0">
                <a:solidFill>
                  <a:srgbClr val="FF0000"/>
                </a:solidFill>
                <a:effectLst/>
                <a:latin typeface="Parka-Light"/>
              </a:rPr>
              <a:t>est obligatoire </a:t>
            </a: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Pour le secteur PRO et la poule 1 N1M dès la saison 2023 /2024,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Pour la N1M et N1F dès la saison 2024 /2025,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Pour les autres divisions au niveau national dès la saison 2025/2026.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Cette zone d’engagement est un accélérateur de jeu.</a:t>
            </a:r>
            <a:br>
              <a:rPr lang="fr-FR" dirty="0">
                <a:solidFill>
                  <a:srgbClr val="000000"/>
                </a:solidFill>
                <a:effectLst/>
                <a:latin typeface="Parka-Light"/>
              </a:rPr>
            </a:br>
            <a:r>
              <a:rPr lang="fr-FR" dirty="0">
                <a:solidFill>
                  <a:srgbClr val="000000"/>
                </a:solidFill>
                <a:effectLst/>
                <a:latin typeface="Parka-Light"/>
              </a:rPr>
              <a:t>Il nous paraissait incontournable que tous les clubs puissent bénéficier des mêmes avantages avec des aménagements provisoires et un calendrier adapté pour les travaux occasionnés.</a:t>
            </a:r>
            <a:r>
              <a:rPr lang="fr-FR" b="1" dirty="0">
                <a:effectLst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effectLst/>
              </a:rPr>
              <a:t>Si aucun cercle de tracé (4m ou basket), ou aucun tracé ni sticker  possibles, la règle de l'engagement sur la ligne médiane s'applique</a:t>
            </a:r>
            <a:endParaRPr lang="fr-FR" dirty="0">
              <a:solidFill>
                <a:srgbClr val="000000"/>
              </a:solidFill>
              <a:effectLst/>
              <a:latin typeface="Parka-Ligh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Parka-Light"/>
              </a:rPr>
              <a:t>Au niveau du territoire Région Sud, le Bureau Directeur </a:t>
            </a:r>
            <a:r>
              <a:rPr lang="fr-FR" b="1" u="sng" dirty="0">
                <a:solidFill>
                  <a:srgbClr val="FF0000"/>
                </a:solidFill>
                <a:highlight>
                  <a:srgbClr val="FFFF00"/>
                </a:highlight>
                <a:latin typeface="Parka-Light"/>
              </a:rPr>
              <a:t>a décidé d’appliquer dès la saison 2023-2024 cette mesure.</a:t>
            </a:r>
            <a:endParaRPr lang="fr-FR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F76444D-021F-4FC5-AD54-717B11EB3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9160"/>
            <a:ext cx="293875" cy="2857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4A58FDE-91AC-4AD5-9F8D-7833DF7B0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420" y="4994910"/>
            <a:ext cx="2938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6E0CC-986B-4B46-BA42-176B706BC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382"/>
            <a:ext cx="10515600" cy="343761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cercle de 4 mètres de diamètre, ou le cercle de basket,  appelé </a:t>
            </a:r>
            <a:r>
              <a:rPr lang="fr-FR" sz="3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zone d'engagement</a:t>
            </a: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est placé au milieu de la ligne médiane </a:t>
            </a:r>
            <a:b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zone d’engagement peut être : </a:t>
            </a:r>
            <a:b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</a:t>
            </a: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zone de couleur différente entre la zone et le terrain de jeu </a:t>
            </a:r>
            <a:b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3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fr-FR" sz="3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 ligne circulaire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46392BF-2AFC-46C7-93FB-BFC3D5B756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" y="240030"/>
            <a:ext cx="1927860" cy="678180"/>
          </a:xfrm>
          <a:prstGeom prst="rect">
            <a:avLst/>
          </a:prstGeom>
          <a:noFill/>
          <a:ln w="9525" cmpd="dbl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918D8F6D-9B1F-446F-9B92-E888ADA9F44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074" y="4194629"/>
            <a:ext cx="2848698" cy="2323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91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08E877-D7BD-493E-9441-547FC40D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14" y="1611087"/>
            <a:ext cx="11121571" cy="21336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L'engagement est effectué dans n'importe quelle direction à partir de la zone d'engagement :</a:t>
            </a:r>
            <a:b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précédé d'un coup de sifflet, après quoi il doit être exécuté dans les trois secondes </a:t>
            </a:r>
            <a:b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coup de sifflet des arbitres peut être donné lorsque le ballon se trouve à l'intérieur de la zone d'engagement et que le lanceur a au moins un pied à l'intérieur de la zone d'engagement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DDD6A65-5CA2-4051-B9EC-AED4A45C232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258" y="4469581"/>
            <a:ext cx="3050628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71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798BC-14BA-490E-ABB8-27D8FB71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800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E60EE6-63AF-41B1-90CB-E0E6AF95E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971" y="3651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lanceur n'est pas autorisé à franchir la ligne de la zone d'engagement avec n'importe quelle partie du corps tant que l'engagement n’est pas considéré comme effectué.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lanceur est autorisé à se déplacer à l'intérieur de la zone d'engagement mais il n'est pas autorisé à faire rebondir le ballon après le coup de sifflet. L’exécution peut se faire en courant.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Il est interdit de sauter pendant l’exécution de l’engagement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EE465E5-FC71-485F-ADA4-9D409FB34C6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76" y="4593771"/>
            <a:ext cx="2966448" cy="22642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5FE9738-9CEE-417E-968A-BAECEAD60797}"/>
              </a:ext>
            </a:extLst>
          </p:cNvPr>
          <p:cNvSpPr txBox="1"/>
          <p:nvPr/>
        </p:nvSpPr>
        <p:spPr>
          <a:xfrm>
            <a:off x="6359071" y="4436092"/>
            <a:ext cx="2133600" cy="1351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fr-FR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790DD-D3AB-4AA3-A92B-916908B91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/>
          </a:bodyPr>
          <a:lstStyle/>
          <a:p>
            <a:r>
              <a:rPr lang="fr-FR" sz="800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7B61F3-B671-4634-B1DC-3DE41EF00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7714"/>
            <a:ext cx="12192000" cy="64633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fr-FR" sz="1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L'engagement est considéré comme effectué lorsque : 	</a:t>
            </a:r>
            <a:br>
              <a:rPr lang="fr-FR" sz="3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3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3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3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3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fr-FR" sz="3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fr-FR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BE1534E-EE39-4EF8-9F37-7FB383A968D2}"/>
              </a:ext>
            </a:extLst>
          </p:cNvPr>
          <p:cNvSpPr txBox="1"/>
          <p:nvPr/>
        </p:nvSpPr>
        <p:spPr>
          <a:xfrm>
            <a:off x="333828" y="710383"/>
            <a:ext cx="110199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*le ballon a d'abord quitté la main du lanceur puis a complètement franchi la ligne de zone d'engagement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7923765-E5C6-4FA4-956A-AB41C7EB1CF3}"/>
              </a:ext>
            </a:extLst>
          </p:cNvPr>
          <p:cNvSpPr txBox="1"/>
          <p:nvPr/>
        </p:nvSpPr>
        <p:spPr>
          <a:xfrm>
            <a:off x="449943" y="1735994"/>
            <a:ext cx="6821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</a:t>
            </a:r>
            <a:endParaRPr lang="fr-FR" sz="28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BDAAFBC-74F4-43BC-8217-5A18A18A1CF5}"/>
              </a:ext>
            </a:extLst>
          </p:cNvPr>
          <p:cNvSpPr txBox="1"/>
          <p:nvPr/>
        </p:nvSpPr>
        <p:spPr>
          <a:xfrm>
            <a:off x="217715" y="2330718"/>
            <a:ext cx="118291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*le ballon a d'abord quitté la main du lanceur puis a été touché ou contrôlé par un coéquipier du lanceur même si cela se produit à l'intérieur de la zone d'engagement</a:t>
            </a:r>
            <a:endParaRPr lang="fr-FR" sz="28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3E62B28-48FF-4098-BB34-C75242DA97E9}"/>
              </a:ext>
            </a:extLst>
          </p:cNvPr>
          <p:cNvSpPr txBox="1"/>
          <p:nvPr/>
        </p:nvSpPr>
        <p:spPr>
          <a:xfrm>
            <a:off x="217715" y="3866873"/>
            <a:ext cx="11829142" cy="1441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coéquipiers du lanceur : </a:t>
            </a:r>
            <a:b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 sont pas autorisés à franchir la ligne médiane avant le coup de sifflet, sauf s'ils se trouvent à l'intérieur de la zone d'engagement</a:t>
            </a:r>
          </a:p>
        </p:txBody>
      </p:sp>
    </p:spTree>
    <p:extLst>
      <p:ext uri="{BB962C8B-B14F-4D97-AF65-F5344CB8AC3E}">
        <p14:creationId xmlns:p14="http://schemas.microsoft.com/office/powerpoint/2010/main" val="368254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E71B81-E037-4D24-9145-068BB42E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544"/>
            <a:ext cx="10515600" cy="319314"/>
          </a:xfrm>
        </p:spPr>
        <p:txBody>
          <a:bodyPr>
            <a:no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joueurs de l'équipe </a:t>
            </a:r>
            <a:r>
              <a:rPr lang="fr-FR" sz="2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 défend</a:t>
            </a:r>
            <a:r>
              <a:rPr lang="fr-FR" sz="2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18E2EF-CDFD-4E0C-BBA2-34732A36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775946"/>
            <a:ext cx="10515600" cy="482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*doivent être à l'extérieur de la zone d'engagement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8288ED-0BB5-406E-A08E-8B5513FD00EC}"/>
              </a:ext>
            </a:extLst>
          </p:cNvPr>
          <p:cNvSpPr txBox="1"/>
          <p:nvPr/>
        </p:nvSpPr>
        <p:spPr>
          <a:xfrm>
            <a:off x="838199" y="1258092"/>
            <a:ext cx="1117962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*ils ne sont pas autorisés à toucher le ballon ou les adversaires à l'intérieur de la zone d'engagement tant que le lancer n'est pas considéré comme effectué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0DFC13E-F5F3-4940-96C7-1434AB56A5BA}"/>
              </a:ext>
            </a:extLst>
          </p:cNvPr>
          <p:cNvSpPr txBox="1"/>
          <p:nvPr/>
        </p:nvSpPr>
        <p:spPr>
          <a:xfrm>
            <a:off x="377370" y="2751156"/>
            <a:ext cx="11640458" cy="980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*Ils sont autorisés à être immédiatement à l’extérieur de la zone d’engagement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53F1BD9-FDCD-42CD-9EA1-EA0462C02B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363" y="3840135"/>
            <a:ext cx="7466874" cy="2857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378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5D4A1-5B62-44E2-BBF6-3903E56D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DBA46-A5C2-4800-9464-8CC50F916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6107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permis de courir dans la zone lors d’un engagement</a:t>
            </a:r>
            <a:endParaRPr lang="fr-FR" sz="1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permis d'effectuer un engagement avec :</a:t>
            </a:r>
            <a:endParaRPr lang="fr-FR" sz="1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pied à l’intérieur,</a:t>
            </a:r>
            <a:endParaRPr lang="fr-FR" sz="1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L’autre pied à l’extérieur du côté de l'équipe qui engage y compris en suspension</a:t>
            </a:r>
            <a:endParaRPr lang="fr-FR" sz="1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permis de toucher le ballon après qu’il ait franchi la ligne de zone d’engagement</a:t>
            </a:r>
            <a:endParaRPr lang="fr-FR" sz="1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6190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1109</Words>
  <Application>Microsoft Office PowerPoint</Application>
  <PresentationFormat>Grand écran</PresentationFormat>
  <Paragraphs>63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Archivo</vt:lpstr>
      <vt:lpstr>Arial</vt:lpstr>
      <vt:lpstr>Calibri</vt:lpstr>
      <vt:lpstr>Calibri Light</vt:lpstr>
      <vt:lpstr>Parka-Light</vt:lpstr>
      <vt:lpstr>Symbol</vt:lpstr>
      <vt:lpstr>Times New Roman</vt:lpstr>
      <vt:lpstr>Work Sans</vt:lpstr>
      <vt:lpstr>Thème Office</vt:lpstr>
      <vt:lpstr>Présentation PowerPoint</vt:lpstr>
      <vt:lpstr> </vt:lpstr>
      <vt:lpstr>Présentation PowerPoint</vt:lpstr>
      <vt:lpstr>Un cercle de 4 mètres de diamètre, ou le cercle de basket,  appelé zone d'engagement, est placé au milieu de la ligne médiane  La zone d’engagement peut être :  1-Une zone de couleur différente entre la zone et le terrain de jeu  2-Une ligne circulaire </vt:lpstr>
      <vt:lpstr>L'engagement est effectué dans n'importe quelle direction à partir de la zone d'engagement :  -Il est précédé d'un coup de sifflet, après quoi il doit être exécuté dans les trois secondes   -Le coup de sifflet des arbitres peut être donné lorsque le ballon se trouve à l'intérieur de la zone d'engagement et que le lanceur a au moins un pied à l'intérieur de la zone d'engagement </vt:lpstr>
      <vt:lpstr>.</vt:lpstr>
      <vt:lpstr>.</vt:lpstr>
      <vt:lpstr>Les joueurs de l'équipe qui défend : </vt:lpstr>
      <vt:lpstr>Présentation PowerPoint</vt:lpstr>
      <vt:lpstr>Présentation PowerPoint</vt:lpstr>
      <vt:lpstr>   -Il n’est pas permis de sauter dans la zone lors d’un engagement  -Il n'est pas autorisé de franchir la ligne de la zone d'engagement du coté de l'équipe adverse  -Il n’est pas permis pour un joueur de l’équipe opposée de toucher le ballon avant qu’il n’ait franchi la ligne de zone d’engagement </vt:lpstr>
      <vt:lpstr>Exécutions non conformes  </vt:lpstr>
      <vt:lpstr>EXCLUSION DE 2 MN A L’ATTAQUANT ET JF POUR LA DEFENSE</vt:lpstr>
      <vt:lpstr>Gestion lors des 30 dernières secondes (Règle 8:10c) </vt:lpstr>
      <vt:lpstr>Rappel de la règle en vigueur  Ligne médiane de 1.5M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SAISON 2019/2020</dc:title>
  <dc:creator>michel caillet</dc:creator>
  <cp:lastModifiedBy>COC de la ligue Provence-Alpes-Cote-d Azur</cp:lastModifiedBy>
  <cp:revision>205</cp:revision>
  <dcterms:created xsi:type="dcterms:W3CDTF">2019-05-31T11:52:00Z</dcterms:created>
  <dcterms:modified xsi:type="dcterms:W3CDTF">2023-09-02T07:47:08Z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1036-10.1.0.5644</vt:lpwstr>
  </property>
</Properties>
</file>